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1" r:id="rId24"/>
    <p:sldId id="278" r:id="rId25"/>
    <p:sldId id="279" r:id="rId26"/>
    <p:sldId id="280" r:id="rId27"/>
  </p:sldIdLst>
  <p:sldSz cx="9144000" cy="5143500" type="screen16x9"/>
  <p:notesSz cx="6858000" cy="9144000"/>
  <p:embeddedFontLst>
    <p:embeddedFont>
      <p:font typeface="Corbel" panose="020B0503020204020204" pitchFamily="34" charset="0"/>
      <p:regular r:id="rId29"/>
      <p:bold r:id="rId30"/>
      <p:italic r:id="rId31"/>
      <p:boldItalic r:id="rId32"/>
    </p:embeddedFont>
    <p:embeddedFont>
      <p:font typeface="Josefin Slab" panose="020B0604020202020204" charset="0"/>
      <p:regular r:id="rId33"/>
      <p:bold r:id="rId34"/>
      <p:italic r:id="rId35"/>
      <p:boldItalic r:id="rId36"/>
    </p:embeddedFont>
    <p:embeddedFont>
      <p:font typeface="Roboto Slab" panose="020B0604020202020204" charset="0"/>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144"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4573ed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4174573ed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174573ed3_6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174573ed3_6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174573ed3_6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4174573ed3_6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174573ed3_3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174573ed3_3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174573ed3_6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174573ed3_6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17ad2688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417ad2688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17ad2688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417ad2688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174573ed3_5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174573ed3_5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174573ed3_5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174573ed3_5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174573ed3_5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174573ed3_5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174573ed3_5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4174573ed3_5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4573ed3_3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4174573ed3_3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174573ed3_3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174573ed3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174573ed3_6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174573ed3_6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174573ed3_7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4174573ed3_7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4174573ed3_7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4174573ed3_7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2974272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174573ed3_7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4174573ed3_7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174573ed3_6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174573ed3_6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174573ed3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4174573ed3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174573ed3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174573ed3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174573ed3_6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174573ed3_6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4174573ed3_3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4174573ed3_3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178eec94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4178eec94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174573ed3_3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174573ed3_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174573ed3_6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174573ed3_6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with Small Image">
  <p:cSld name="Title Slide with Small Image">
    <p:bg>
      <p:bgPr>
        <a:solidFill>
          <a:srgbClr val="980000"/>
        </a:solidFill>
        <a:effectLst/>
      </p:bgPr>
    </p:bg>
    <p:spTree>
      <p:nvGrpSpPr>
        <p:cNvPr id="1" name="Shape 16"/>
        <p:cNvGrpSpPr/>
        <p:nvPr/>
      </p:nvGrpSpPr>
      <p:grpSpPr>
        <a:xfrm>
          <a:off x="0" y="0"/>
          <a:ext cx="0" cy="0"/>
          <a:chOff x="0" y="0"/>
          <a:chExt cx="0" cy="0"/>
        </a:xfrm>
      </p:grpSpPr>
      <p:sp>
        <p:nvSpPr>
          <p:cNvPr id="17" name="Google Shape;17;p2"/>
          <p:cNvSpPr>
            <a:spLocks noGrp="1"/>
          </p:cNvSpPr>
          <p:nvPr>
            <p:ph type="pic" idx="2"/>
          </p:nvPr>
        </p:nvSpPr>
        <p:spPr>
          <a:xfrm>
            <a:off x="7485357" y="0"/>
            <a:ext cx="1658700" cy="5143500"/>
          </a:xfrm>
          <a:prstGeom prst="rect">
            <a:avLst/>
          </a:prstGeom>
          <a:solidFill>
            <a:srgbClr val="F2F2F2"/>
          </a:solidFill>
          <a:ln>
            <a:noFill/>
          </a:ln>
        </p:spPr>
        <p:txBody>
          <a:bodyPr spcFirstLastPara="1" wrap="square" lIns="0" tIns="0" rIns="0" bIns="0" anchor="ctr" anchorCtr="0"/>
          <a:lstStyle>
            <a:lvl1pPr marR="0" lvl="0" algn="ctr" rtl="0">
              <a:lnSpc>
                <a:spcPct val="90000"/>
              </a:lnSpc>
              <a:spcBef>
                <a:spcPts val="800"/>
              </a:spcBef>
              <a:spcAft>
                <a:spcPts val="0"/>
              </a:spcAft>
              <a:buClr>
                <a:schemeClr val="dk1"/>
              </a:buClr>
              <a:buSzPts val="900"/>
              <a:buFont typeface="Arial"/>
              <a:buNone/>
              <a:defRPr sz="900" b="0" i="1" u="none" strike="noStrike" cap="none">
                <a:solidFill>
                  <a:schemeClr val="dk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8" name="Google Shape;18;p2"/>
          <p:cNvSpPr txBox="1">
            <a:spLocks noGrp="1"/>
          </p:cNvSpPr>
          <p:nvPr>
            <p:ph type="ctrTitle"/>
          </p:nvPr>
        </p:nvSpPr>
        <p:spPr>
          <a:xfrm>
            <a:off x="215242" y="3259722"/>
            <a:ext cx="5098800" cy="1255800"/>
          </a:xfrm>
          <a:prstGeom prst="rect">
            <a:avLst/>
          </a:prstGeom>
          <a:noFill/>
          <a:ln>
            <a:noFill/>
          </a:ln>
        </p:spPr>
        <p:txBody>
          <a:bodyPr spcFirstLastPara="1" wrap="square" lIns="0" tIns="0" rIns="0" bIns="0" anchor="b" anchorCtr="0"/>
          <a:lstStyle>
            <a:lvl1pPr marR="0" lvl="0" algn="r" rtl="0">
              <a:lnSpc>
                <a:spcPct val="83333"/>
              </a:lnSpc>
              <a:spcBef>
                <a:spcPts val="0"/>
              </a:spcBef>
              <a:spcAft>
                <a:spcPts val="0"/>
              </a:spcAft>
              <a:buClr>
                <a:schemeClr val="dk1"/>
              </a:buClr>
              <a:buSzPts val="4500"/>
              <a:buFont typeface="Arial"/>
              <a:buNone/>
              <a:defRPr sz="45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9" name="Google Shape;19;p2"/>
          <p:cNvSpPr txBox="1">
            <a:spLocks noGrp="1"/>
          </p:cNvSpPr>
          <p:nvPr>
            <p:ph type="subTitle" idx="1"/>
          </p:nvPr>
        </p:nvSpPr>
        <p:spPr>
          <a:xfrm>
            <a:off x="5483928" y="3487904"/>
            <a:ext cx="2551200" cy="894000"/>
          </a:xfrm>
          <a:prstGeom prst="rect">
            <a:avLst/>
          </a:prstGeom>
          <a:solidFill>
            <a:schemeClr val="dk1"/>
          </a:solidFill>
          <a:ln>
            <a:noFill/>
          </a:ln>
        </p:spPr>
        <p:txBody>
          <a:bodyPr spcFirstLastPara="1" wrap="square" lIns="189000" tIns="0" rIns="0" bIns="0" anchor="ctr" anchorCtr="0"/>
          <a:lstStyle>
            <a:lvl1pPr marR="0" lvl="0" algn="l" rtl="0">
              <a:lnSpc>
                <a:spcPct val="100000"/>
              </a:lnSpc>
              <a:spcBef>
                <a:spcPts val="800"/>
              </a:spcBef>
              <a:spcAft>
                <a:spcPts val="0"/>
              </a:spcAft>
              <a:buClr>
                <a:schemeClr val="lt1"/>
              </a:buClr>
              <a:buSzPts val="1400"/>
              <a:buFont typeface="Arial"/>
              <a:buNone/>
              <a:defRPr sz="1400" b="0" i="1" u="none" strike="noStrike" cap="none">
                <a:solidFill>
                  <a:schemeClr val="lt1"/>
                </a:solidFill>
                <a:latin typeface="Times New Roman"/>
                <a:ea typeface="Times New Roman"/>
                <a:cs typeface="Times New Roman"/>
                <a:sym typeface="Times New Roman"/>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Times New Roman"/>
                <a:ea typeface="Times New Roman"/>
                <a:cs typeface="Times New Roman"/>
                <a:sym typeface="Times New Roman"/>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9pPr>
          </a:lstStyle>
          <a:p>
            <a:endParaRPr/>
          </a:p>
        </p:txBody>
      </p:sp>
      <p:sp>
        <p:nvSpPr>
          <p:cNvPr id="20" name="Google Shape;20;p2"/>
          <p:cNvSpPr/>
          <p:nvPr/>
        </p:nvSpPr>
        <p:spPr>
          <a:xfrm>
            <a:off x="0" y="5095732"/>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21" name="Google Shape;21;p2"/>
          <p:cNvSpPr/>
          <p:nvPr/>
        </p:nvSpPr>
        <p:spPr>
          <a:xfrm>
            <a:off x="0" y="0"/>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22" name="Google Shape;22;p2"/>
          <p:cNvSpPr/>
          <p:nvPr/>
        </p:nvSpPr>
        <p:spPr>
          <a:xfrm rot="5400000">
            <a:off x="-2533744" y="2557683"/>
            <a:ext cx="5119500" cy="519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82"/>
        <p:cNvGrpSpPr/>
        <p:nvPr/>
      </p:nvGrpSpPr>
      <p:grpSpPr>
        <a:xfrm>
          <a:off x="0" y="0"/>
          <a:ext cx="0" cy="0"/>
          <a:chOff x="0" y="0"/>
          <a:chExt cx="0" cy="0"/>
        </a:xfrm>
      </p:grpSpPr>
      <p:sp>
        <p:nvSpPr>
          <p:cNvPr id="83" name="Google Shape;83;p11"/>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4" name="Google Shape;84;p11"/>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85" name="Google Shape;85;p11"/>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ubtitle, and Content">
  <p:cSld name="Title, Subtitle, and Content">
    <p:spTree>
      <p:nvGrpSpPr>
        <p:cNvPr id="1" name="Shape 86"/>
        <p:cNvGrpSpPr/>
        <p:nvPr/>
      </p:nvGrpSpPr>
      <p:grpSpPr>
        <a:xfrm>
          <a:off x="0" y="0"/>
          <a:ext cx="0" cy="0"/>
          <a:chOff x="0" y="0"/>
          <a:chExt cx="0" cy="0"/>
        </a:xfrm>
      </p:grpSpPr>
      <p:sp>
        <p:nvSpPr>
          <p:cNvPr id="87" name="Google Shape;87;p12"/>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8" name="Google Shape;88;p12"/>
          <p:cNvSpPr txBox="1">
            <a:spLocks noGrp="1"/>
          </p:cNvSpPr>
          <p:nvPr>
            <p:ph type="body" idx="1"/>
          </p:nvPr>
        </p:nvSpPr>
        <p:spPr>
          <a:xfrm>
            <a:off x="323851" y="756000"/>
            <a:ext cx="68985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89" name="Google Shape;89;p12"/>
          <p:cNvSpPr txBox="1">
            <a:spLocks noGrp="1"/>
          </p:cNvSpPr>
          <p:nvPr>
            <p:ph type="body" idx="2"/>
          </p:nvPr>
        </p:nvSpPr>
        <p:spPr>
          <a:xfrm>
            <a:off x="324000" y="1134000"/>
            <a:ext cx="68985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0" name="Google Shape;90;p12"/>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1" name="Google Shape;91;p12"/>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92"/>
        <p:cNvGrpSpPr/>
        <p:nvPr/>
      </p:nvGrpSpPr>
      <p:grpSpPr>
        <a:xfrm>
          <a:off x="0" y="0"/>
          <a:ext cx="0" cy="0"/>
          <a:chOff x="0" y="0"/>
          <a:chExt cx="0" cy="0"/>
        </a:xfrm>
      </p:grpSpPr>
      <p:sp>
        <p:nvSpPr>
          <p:cNvPr id="93" name="Google Shape;93;p13"/>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94" name="Google Shape;94;p13"/>
          <p:cNvSpPr txBox="1">
            <a:spLocks noGrp="1"/>
          </p:cNvSpPr>
          <p:nvPr>
            <p:ph type="body" idx="1"/>
          </p:nvPr>
        </p:nvSpPr>
        <p:spPr>
          <a:xfrm>
            <a:off x="323850" y="756000"/>
            <a:ext cx="68985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5" name="Google Shape;95;p13"/>
          <p:cNvSpPr txBox="1">
            <a:spLocks noGrp="1"/>
          </p:cNvSpPr>
          <p:nvPr>
            <p:ph type="body" idx="2"/>
          </p:nvPr>
        </p:nvSpPr>
        <p:spPr>
          <a:xfrm>
            <a:off x="324000" y="1134000"/>
            <a:ext cx="2187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6" name="Google Shape;96;p13"/>
          <p:cNvSpPr txBox="1">
            <a:spLocks noGrp="1"/>
          </p:cNvSpPr>
          <p:nvPr>
            <p:ph type="body" idx="3"/>
          </p:nvPr>
        </p:nvSpPr>
        <p:spPr>
          <a:xfrm>
            <a:off x="2679675" y="1133607"/>
            <a:ext cx="2187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7" name="Google Shape;97;p13"/>
          <p:cNvSpPr txBox="1">
            <a:spLocks noGrp="1"/>
          </p:cNvSpPr>
          <p:nvPr>
            <p:ph type="body" idx="4"/>
          </p:nvPr>
        </p:nvSpPr>
        <p:spPr>
          <a:xfrm>
            <a:off x="5035350" y="1133606"/>
            <a:ext cx="2187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8" name="Google Shape;98;p13"/>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99" name="Google Shape;99;p13"/>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 Column">
  <p:cSld name="5 Column">
    <p:spTree>
      <p:nvGrpSpPr>
        <p:cNvPr id="1" name="Shape 100"/>
        <p:cNvGrpSpPr/>
        <p:nvPr/>
      </p:nvGrpSpPr>
      <p:grpSpPr>
        <a:xfrm>
          <a:off x="0" y="0"/>
          <a:ext cx="0" cy="0"/>
          <a:chOff x="0" y="0"/>
          <a:chExt cx="0" cy="0"/>
        </a:xfrm>
      </p:grpSpPr>
      <p:sp>
        <p:nvSpPr>
          <p:cNvPr id="101" name="Google Shape;101;p14"/>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02" name="Google Shape;102;p14"/>
          <p:cNvSpPr txBox="1">
            <a:spLocks noGrp="1"/>
          </p:cNvSpPr>
          <p:nvPr>
            <p:ph type="body" idx="1"/>
          </p:nvPr>
        </p:nvSpPr>
        <p:spPr>
          <a:xfrm>
            <a:off x="323850" y="756000"/>
            <a:ext cx="68985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3" name="Google Shape;103;p14"/>
          <p:cNvSpPr txBox="1">
            <a:spLocks noGrp="1"/>
          </p:cNvSpPr>
          <p:nvPr>
            <p:ph type="body" idx="2"/>
          </p:nvPr>
        </p:nvSpPr>
        <p:spPr>
          <a:xfrm>
            <a:off x="324000" y="1134000"/>
            <a:ext cx="1323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4" name="Google Shape;104;p14"/>
          <p:cNvSpPr txBox="1">
            <a:spLocks noGrp="1"/>
          </p:cNvSpPr>
          <p:nvPr>
            <p:ph type="body" idx="3"/>
          </p:nvPr>
        </p:nvSpPr>
        <p:spPr>
          <a:xfrm>
            <a:off x="1717838" y="1134000"/>
            <a:ext cx="1323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5" name="Google Shape;105;p14"/>
          <p:cNvSpPr txBox="1">
            <a:spLocks noGrp="1"/>
          </p:cNvSpPr>
          <p:nvPr>
            <p:ph type="body" idx="4"/>
          </p:nvPr>
        </p:nvSpPr>
        <p:spPr>
          <a:xfrm>
            <a:off x="3111675" y="1134000"/>
            <a:ext cx="1323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6" name="Google Shape;106;p14"/>
          <p:cNvSpPr txBox="1">
            <a:spLocks noGrp="1"/>
          </p:cNvSpPr>
          <p:nvPr>
            <p:ph type="body" idx="5"/>
          </p:nvPr>
        </p:nvSpPr>
        <p:spPr>
          <a:xfrm>
            <a:off x="4505513" y="1130651"/>
            <a:ext cx="13230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7" name="Google Shape;107;p14"/>
          <p:cNvSpPr txBox="1">
            <a:spLocks noGrp="1"/>
          </p:cNvSpPr>
          <p:nvPr>
            <p:ph type="body" idx="6"/>
          </p:nvPr>
        </p:nvSpPr>
        <p:spPr>
          <a:xfrm>
            <a:off x="5899350" y="1130651"/>
            <a:ext cx="1323000" cy="35127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8" name="Google Shape;108;p14"/>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9" name="Google Shape;109;p14"/>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10"/>
        <p:cNvGrpSpPr/>
        <p:nvPr/>
      </p:nvGrpSpPr>
      <p:grpSpPr>
        <a:xfrm>
          <a:off x="0" y="0"/>
          <a:ext cx="0" cy="0"/>
          <a:chOff x="0" y="0"/>
          <a:chExt cx="0" cy="0"/>
        </a:xfrm>
      </p:grpSpPr>
      <p:sp>
        <p:nvSpPr>
          <p:cNvPr id="111" name="Google Shape;111;p15"/>
          <p:cNvSpPr/>
          <p:nvPr/>
        </p:nvSpPr>
        <p:spPr>
          <a:xfrm>
            <a:off x="4722829" y="318155"/>
            <a:ext cx="4128900" cy="4298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112" name="Google Shape;112;p15"/>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13" name="Google Shape;113;p15"/>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14" name="Google Shape;114;p15"/>
          <p:cNvSpPr txBox="1">
            <a:spLocks noGrp="1"/>
          </p:cNvSpPr>
          <p:nvPr>
            <p:ph type="subTitle" idx="1"/>
          </p:nvPr>
        </p:nvSpPr>
        <p:spPr>
          <a:xfrm>
            <a:off x="4899581" y="2729399"/>
            <a:ext cx="3790500" cy="894000"/>
          </a:xfrm>
          <a:prstGeom prst="rect">
            <a:avLst/>
          </a:prstGeom>
          <a:solidFill>
            <a:schemeClr val="lt1"/>
          </a:solidFill>
          <a:ln>
            <a:noFill/>
          </a:ln>
        </p:spPr>
        <p:txBody>
          <a:bodyPr spcFirstLastPara="1" wrap="square" lIns="189000" tIns="0" rIns="0" bIns="0" anchor="ctr" anchorCtr="0"/>
          <a:lstStyle>
            <a:lvl1pPr marR="0" lvl="0" algn="l" rtl="0">
              <a:lnSpc>
                <a:spcPct val="10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Times New Roman"/>
                <a:ea typeface="Times New Roman"/>
                <a:cs typeface="Times New Roman"/>
                <a:sym typeface="Times New Roman"/>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9pPr>
          </a:lstStyle>
          <a:p>
            <a:endParaRPr/>
          </a:p>
        </p:txBody>
      </p:sp>
      <p:sp>
        <p:nvSpPr>
          <p:cNvPr id="115" name="Google Shape;115;p15"/>
          <p:cNvSpPr txBox="1">
            <a:spLocks noGrp="1"/>
          </p:cNvSpPr>
          <p:nvPr>
            <p:ph type="title"/>
          </p:nvPr>
        </p:nvSpPr>
        <p:spPr>
          <a:xfrm>
            <a:off x="4899581" y="744977"/>
            <a:ext cx="3790500" cy="18852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lt1"/>
              </a:buClr>
              <a:buSzPts val="4100"/>
              <a:buFont typeface="Arial"/>
              <a:buNone/>
              <a:defRPr sz="4100" b="1" i="0" u="none" strike="noStrike" cap="none">
                <a:solidFill>
                  <a:schemeClr val="l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6"/>
        <p:cNvGrpSpPr/>
        <p:nvPr/>
      </p:nvGrpSpPr>
      <p:grpSpPr>
        <a:xfrm>
          <a:off x="0" y="0"/>
          <a:ext cx="0" cy="0"/>
          <a:chOff x="0" y="0"/>
          <a:chExt cx="0" cy="0"/>
        </a:xfrm>
      </p:grpSpPr>
      <p:sp>
        <p:nvSpPr>
          <p:cNvPr id="117" name="Google Shape;117;p16"/>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18" name="Google Shape;118;p16"/>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19" name="Google Shape;119;p16"/>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20" name="Google Shape;120;p16"/>
          <p:cNvSpPr txBox="1">
            <a:spLocks noGrp="1"/>
          </p:cNvSpPr>
          <p:nvPr>
            <p:ph type="body" idx="1"/>
          </p:nvPr>
        </p:nvSpPr>
        <p:spPr>
          <a:xfrm>
            <a:off x="324000" y="784781"/>
            <a:ext cx="6898500" cy="38478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21"/>
        <p:cNvGrpSpPr/>
        <p:nvPr/>
      </p:nvGrpSpPr>
      <p:grpSpPr>
        <a:xfrm>
          <a:off x="0" y="0"/>
          <a:ext cx="0" cy="0"/>
          <a:chOff x="0" y="0"/>
          <a:chExt cx="0" cy="0"/>
        </a:xfrm>
      </p:grpSpPr>
      <p:sp>
        <p:nvSpPr>
          <p:cNvPr id="122" name="Google Shape;122;p17"/>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23" name="Google Shape;123;p17"/>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24" name="Google Shape;124;p17"/>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25" name="Google Shape;125;p17"/>
          <p:cNvSpPr txBox="1">
            <a:spLocks noGrp="1"/>
          </p:cNvSpPr>
          <p:nvPr>
            <p:ph type="body" idx="1"/>
          </p:nvPr>
        </p:nvSpPr>
        <p:spPr>
          <a:xfrm>
            <a:off x="324000" y="784782"/>
            <a:ext cx="3327000" cy="38478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26" name="Google Shape;126;p17"/>
          <p:cNvSpPr txBox="1">
            <a:spLocks noGrp="1"/>
          </p:cNvSpPr>
          <p:nvPr>
            <p:ph type="body" idx="2"/>
          </p:nvPr>
        </p:nvSpPr>
        <p:spPr>
          <a:xfrm>
            <a:off x="3895627" y="784782"/>
            <a:ext cx="3327000" cy="38478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29" name="Google Shape;129;p18"/>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30" name="Google Shape;130;p18"/>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31" name="Google Shape;131;p18"/>
          <p:cNvSpPr txBox="1">
            <a:spLocks noGrp="1"/>
          </p:cNvSpPr>
          <p:nvPr>
            <p:ph type="body" idx="1"/>
          </p:nvPr>
        </p:nvSpPr>
        <p:spPr>
          <a:xfrm>
            <a:off x="324000" y="801315"/>
            <a:ext cx="3326100" cy="618000"/>
          </a:xfrm>
          <a:prstGeom prst="rect">
            <a:avLst/>
          </a:prstGeom>
          <a:solidFill>
            <a:schemeClr val="dk1"/>
          </a:solidFill>
          <a:ln>
            <a:noFill/>
          </a:ln>
        </p:spPr>
        <p:txBody>
          <a:bodyPr spcFirstLastPara="1" wrap="square" lIns="0" tIns="0" rIns="0" bIns="0" anchor="ctr" anchorCtr="0"/>
          <a:lstStyle>
            <a:lvl1pPr marL="457200" marR="0" lvl="0" indent="-228600" algn="l" rtl="0">
              <a:lnSpc>
                <a:spcPct val="90000"/>
              </a:lnSpc>
              <a:spcBef>
                <a:spcPts val="800"/>
              </a:spcBef>
              <a:spcAft>
                <a:spcPts val="0"/>
              </a:spcAft>
              <a:buClr>
                <a:schemeClr val="lt1"/>
              </a:buClr>
              <a:buSzPts val="1800"/>
              <a:buFont typeface="Arial"/>
              <a:buNone/>
              <a:defRPr sz="1800" b="1" i="0" u="none" strike="noStrike" cap="none">
                <a:solidFill>
                  <a:schemeClr val="lt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endParaRPr/>
          </a:p>
        </p:txBody>
      </p:sp>
      <p:sp>
        <p:nvSpPr>
          <p:cNvPr id="132" name="Google Shape;132;p18"/>
          <p:cNvSpPr txBox="1">
            <a:spLocks noGrp="1"/>
          </p:cNvSpPr>
          <p:nvPr>
            <p:ph type="body" idx="2"/>
          </p:nvPr>
        </p:nvSpPr>
        <p:spPr>
          <a:xfrm>
            <a:off x="3896370" y="801315"/>
            <a:ext cx="3326100" cy="618000"/>
          </a:xfrm>
          <a:prstGeom prst="rect">
            <a:avLst/>
          </a:prstGeom>
          <a:solidFill>
            <a:schemeClr val="dk1"/>
          </a:solidFill>
          <a:ln>
            <a:noFill/>
          </a:ln>
        </p:spPr>
        <p:txBody>
          <a:bodyPr spcFirstLastPara="1" wrap="square" lIns="0" tIns="0" rIns="0" bIns="0" anchor="ctr" anchorCtr="0"/>
          <a:lstStyle>
            <a:lvl1pPr marL="457200" marR="0" lvl="0" indent="-228600" algn="l" rtl="0">
              <a:lnSpc>
                <a:spcPct val="90000"/>
              </a:lnSpc>
              <a:spcBef>
                <a:spcPts val="800"/>
              </a:spcBef>
              <a:spcAft>
                <a:spcPts val="0"/>
              </a:spcAft>
              <a:buClr>
                <a:schemeClr val="lt1"/>
              </a:buClr>
              <a:buSzPts val="1800"/>
              <a:buFont typeface="Arial"/>
              <a:buNone/>
              <a:defRPr sz="1800" b="1" i="0" u="none" strike="noStrike" cap="none">
                <a:solidFill>
                  <a:schemeClr val="lt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endParaRPr/>
          </a:p>
        </p:txBody>
      </p:sp>
      <p:sp>
        <p:nvSpPr>
          <p:cNvPr id="133" name="Google Shape;133;p18"/>
          <p:cNvSpPr txBox="1">
            <a:spLocks noGrp="1"/>
          </p:cNvSpPr>
          <p:nvPr>
            <p:ph type="body" idx="3"/>
          </p:nvPr>
        </p:nvSpPr>
        <p:spPr>
          <a:xfrm>
            <a:off x="324001" y="1572564"/>
            <a:ext cx="3326100" cy="30696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34" name="Google Shape;134;p18"/>
          <p:cNvSpPr txBox="1">
            <a:spLocks noGrp="1"/>
          </p:cNvSpPr>
          <p:nvPr>
            <p:ph type="body" idx="4"/>
          </p:nvPr>
        </p:nvSpPr>
        <p:spPr>
          <a:xfrm>
            <a:off x="3896370" y="1572564"/>
            <a:ext cx="3326100" cy="30696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135"/>
        <p:cNvGrpSpPr/>
        <p:nvPr/>
      </p:nvGrpSpPr>
      <p:grpSpPr>
        <a:xfrm>
          <a:off x="0" y="0"/>
          <a:ext cx="0" cy="0"/>
          <a:chOff x="0" y="0"/>
          <a:chExt cx="0" cy="0"/>
        </a:xfrm>
      </p:grpSpPr>
      <p:sp>
        <p:nvSpPr>
          <p:cNvPr id="136" name="Google Shape;136;p19"/>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37" name="Google Shape;137;p19"/>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38" name="Google Shape;138;p19"/>
          <p:cNvSpPr txBox="1">
            <a:spLocks noGrp="1"/>
          </p:cNvSpPr>
          <p:nvPr>
            <p:ph type="title"/>
          </p:nvPr>
        </p:nvSpPr>
        <p:spPr>
          <a:xfrm>
            <a:off x="324001" y="342900"/>
            <a:ext cx="2369700" cy="1200000"/>
          </a:xfrm>
          <a:prstGeom prst="rect">
            <a:avLst/>
          </a:prstGeom>
          <a:noFill/>
          <a:ln>
            <a:noFill/>
          </a:ln>
        </p:spPr>
        <p:txBody>
          <a:bodyPr spcFirstLastPara="1" wrap="square" lIns="0" tIns="0" rIns="0" bIns="0" anchor="b" anchorCtr="0"/>
          <a:lstStyle>
            <a:lvl1pPr marR="0" lvl="0" algn="l" rtl="0">
              <a:lnSpc>
                <a:spcPct val="90000"/>
              </a:lnSpc>
              <a:spcBef>
                <a:spcPts val="0"/>
              </a:spcBef>
              <a:spcAft>
                <a:spcPts val="0"/>
              </a:spcAft>
              <a:buClr>
                <a:schemeClr val="dk1"/>
              </a:buClr>
              <a:buSzPts val="2100"/>
              <a:buFont typeface="Arial"/>
              <a:buNone/>
              <a:defRPr sz="21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39" name="Google Shape;139;p19"/>
          <p:cNvSpPr txBox="1">
            <a:spLocks noGrp="1"/>
          </p:cNvSpPr>
          <p:nvPr>
            <p:ph type="body" idx="1"/>
          </p:nvPr>
        </p:nvSpPr>
        <p:spPr>
          <a:xfrm>
            <a:off x="324001" y="1543050"/>
            <a:ext cx="2369700" cy="30948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9pPr>
          </a:lstStyle>
          <a:p>
            <a:endParaRPr/>
          </a:p>
        </p:txBody>
      </p:sp>
      <p:sp>
        <p:nvSpPr>
          <p:cNvPr id="140" name="Google Shape;140;p19"/>
          <p:cNvSpPr txBox="1">
            <a:spLocks noGrp="1"/>
          </p:cNvSpPr>
          <p:nvPr>
            <p:ph type="body" idx="2"/>
          </p:nvPr>
        </p:nvSpPr>
        <p:spPr>
          <a:xfrm>
            <a:off x="2828041" y="342901"/>
            <a:ext cx="4517700" cy="4295100"/>
          </a:xfrm>
          <a:prstGeom prst="rect">
            <a:avLst/>
          </a:prstGeom>
          <a:noFill/>
          <a:ln>
            <a:noFill/>
          </a:ln>
        </p:spPr>
        <p:txBody>
          <a:bodyPr spcFirstLastPara="1" wrap="square" lIns="0" tIns="0" rIns="0" bIns="0" anchor="t" anchorCtr="0"/>
          <a:lstStyle>
            <a:lvl1pPr marL="457200" marR="0" lvl="0" indent="-323850" algn="l" rtl="0">
              <a:lnSpc>
                <a:spcPct val="90000"/>
              </a:lnSpc>
              <a:spcBef>
                <a:spcPts val="800"/>
              </a:spcBef>
              <a:spcAft>
                <a:spcPts val="0"/>
              </a:spcAft>
              <a:buClr>
                <a:schemeClr val="dk1"/>
              </a:buClr>
              <a:buSzPts val="1500"/>
              <a:buFont typeface="Arial"/>
              <a:buChar char="•"/>
              <a:defRPr sz="1500" b="0" i="0" u="none" strike="noStrike" cap="none">
                <a:solidFill>
                  <a:schemeClr val="dk1"/>
                </a:solidFill>
                <a:latin typeface="Times New Roman"/>
                <a:ea typeface="Times New Roman"/>
                <a:cs typeface="Times New Roman"/>
                <a:sym typeface="Times New Roman"/>
              </a:defRPr>
            </a:lvl1pPr>
            <a:lvl2pPr marL="914400" marR="0" lvl="1"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imes New Roman"/>
                <a:ea typeface="Times New Roman"/>
                <a:cs typeface="Times New Roman"/>
                <a:sym typeface="Times New Roman"/>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imes New Roman"/>
                <a:ea typeface="Times New Roman"/>
                <a:cs typeface="Times New Roman"/>
                <a:sym typeface="Times New Roman"/>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imes New Roman"/>
                <a:ea typeface="Times New Roman"/>
                <a:cs typeface="Times New Roman"/>
                <a:sym typeface="Times New Roman"/>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141"/>
        <p:cNvGrpSpPr/>
        <p:nvPr/>
      </p:nvGrpSpPr>
      <p:grpSpPr>
        <a:xfrm>
          <a:off x="0" y="0"/>
          <a:ext cx="0" cy="0"/>
          <a:chOff x="0" y="0"/>
          <a:chExt cx="0" cy="0"/>
        </a:xfrm>
      </p:grpSpPr>
      <p:sp>
        <p:nvSpPr>
          <p:cNvPr id="142" name="Google Shape;142;p20"/>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43" name="Google Shape;143;p20"/>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44" name="Google Shape;144;p20"/>
          <p:cNvSpPr txBox="1">
            <a:spLocks noGrp="1"/>
          </p:cNvSpPr>
          <p:nvPr>
            <p:ph type="title"/>
          </p:nvPr>
        </p:nvSpPr>
        <p:spPr>
          <a:xfrm>
            <a:off x="324001" y="342900"/>
            <a:ext cx="2369700" cy="1200000"/>
          </a:xfrm>
          <a:prstGeom prst="rect">
            <a:avLst/>
          </a:prstGeom>
          <a:noFill/>
          <a:ln>
            <a:noFill/>
          </a:ln>
        </p:spPr>
        <p:txBody>
          <a:bodyPr spcFirstLastPara="1" wrap="square" lIns="0" tIns="0" rIns="0" bIns="0" anchor="b" anchorCtr="0"/>
          <a:lstStyle>
            <a:lvl1pPr marR="0" lvl="0" algn="l" rtl="0">
              <a:lnSpc>
                <a:spcPct val="90000"/>
              </a:lnSpc>
              <a:spcBef>
                <a:spcPts val="0"/>
              </a:spcBef>
              <a:spcAft>
                <a:spcPts val="0"/>
              </a:spcAft>
              <a:buClr>
                <a:schemeClr val="dk1"/>
              </a:buClr>
              <a:buSzPts val="2100"/>
              <a:buFont typeface="Arial"/>
              <a:buNone/>
              <a:defRPr sz="21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45" name="Google Shape;145;p20"/>
          <p:cNvSpPr txBox="1">
            <a:spLocks noGrp="1"/>
          </p:cNvSpPr>
          <p:nvPr>
            <p:ph type="body" idx="1"/>
          </p:nvPr>
        </p:nvSpPr>
        <p:spPr>
          <a:xfrm>
            <a:off x="324001" y="1543050"/>
            <a:ext cx="2369700" cy="30948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Times New Roman"/>
                <a:ea typeface="Times New Roman"/>
                <a:cs typeface="Times New Roman"/>
                <a:sym typeface="Times New Roman"/>
              </a:defRPr>
            </a:lvl9pPr>
          </a:lstStyle>
          <a:p>
            <a:endParaRPr/>
          </a:p>
        </p:txBody>
      </p:sp>
      <p:sp>
        <p:nvSpPr>
          <p:cNvPr id="146" name="Google Shape;146;p20"/>
          <p:cNvSpPr>
            <a:spLocks noGrp="1"/>
          </p:cNvSpPr>
          <p:nvPr>
            <p:ph type="pic" idx="2"/>
          </p:nvPr>
        </p:nvSpPr>
        <p:spPr>
          <a:xfrm>
            <a:off x="2841016" y="342901"/>
            <a:ext cx="4462500" cy="4295100"/>
          </a:xfrm>
          <a:prstGeom prst="rect">
            <a:avLst/>
          </a:prstGeom>
          <a:noFill/>
          <a:ln>
            <a:noFill/>
          </a:ln>
        </p:spPr>
        <p:txBody>
          <a:bodyPr spcFirstLastPara="1" wrap="square" lIns="0" tIns="0" rIns="0" bIns="0"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3"/>
        <p:cNvGrpSpPr/>
        <p:nvPr/>
      </p:nvGrpSpPr>
      <p:grpSpPr>
        <a:xfrm>
          <a:off x="0" y="0"/>
          <a:ext cx="0" cy="0"/>
          <a:chOff x="0" y="0"/>
          <a:chExt cx="0" cy="0"/>
        </a:xfrm>
      </p:grpSpPr>
      <p:sp>
        <p:nvSpPr>
          <p:cNvPr id="24" name="Google Shape;24;p3"/>
          <p:cNvSpPr/>
          <p:nvPr/>
        </p:nvSpPr>
        <p:spPr>
          <a:xfrm>
            <a:off x="51956" y="50222"/>
            <a:ext cx="7433400" cy="50454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25" name="Google Shape;25;p3"/>
          <p:cNvSpPr txBox="1">
            <a:spLocks noGrp="1"/>
          </p:cNvSpPr>
          <p:nvPr>
            <p:ph type="ctrTitle"/>
          </p:nvPr>
        </p:nvSpPr>
        <p:spPr>
          <a:xfrm>
            <a:off x="215242" y="3259722"/>
            <a:ext cx="5098800" cy="1255800"/>
          </a:xfrm>
          <a:prstGeom prst="rect">
            <a:avLst/>
          </a:prstGeom>
          <a:noFill/>
          <a:ln>
            <a:noFill/>
          </a:ln>
        </p:spPr>
        <p:txBody>
          <a:bodyPr spcFirstLastPara="1" wrap="square" lIns="0" tIns="0" rIns="0" bIns="0" anchor="b" anchorCtr="0"/>
          <a:lstStyle>
            <a:lvl1pPr marR="0" lvl="0" algn="r" rtl="0">
              <a:lnSpc>
                <a:spcPct val="83333"/>
              </a:lnSpc>
              <a:spcBef>
                <a:spcPts val="0"/>
              </a:spcBef>
              <a:spcAft>
                <a:spcPts val="0"/>
              </a:spcAft>
              <a:buClr>
                <a:schemeClr val="lt1"/>
              </a:buClr>
              <a:buSzPts val="4500"/>
              <a:buFont typeface="Arial"/>
              <a:buNone/>
              <a:defRPr sz="4500" b="1" i="0" u="none" strike="noStrike" cap="none">
                <a:solidFill>
                  <a:schemeClr val="l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26" name="Google Shape;26;p3"/>
          <p:cNvSpPr txBox="1">
            <a:spLocks noGrp="1"/>
          </p:cNvSpPr>
          <p:nvPr>
            <p:ph type="subTitle" idx="1"/>
          </p:nvPr>
        </p:nvSpPr>
        <p:spPr>
          <a:xfrm>
            <a:off x="5494813" y="3487904"/>
            <a:ext cx="1842300" cy="894000"/>
          </a:xfrm>
          <a:prstGeom prst="rect">
            <a:avLst/>
          </a:prstGeom>
          <a:solidFill>
            <a:schemeClr val="lt1"/>
          </a:solidFill>
          <a:ln>
            <a:noFill/>
          </a:ln>
        </p:spPr>
        <p:txBody>
          <a:bodyPr spcFirstLastPara="1" wrap="square" lIns="189000" tIns="0" rIns="0" bIns="0" anchor="ctr" anchorCtr="0"/>
          <a:lstStyle>
            <a:lvl1pPr marR="0" lvl="0" algn="l" rtl="0">
              <a:lnSpc>
                <a:spcPct val="10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Times New Roman"/>
                <a:ea typeface="Times New Roman"/>
                <a:cs typeface="Times New Roman"/>
                <a:sym typeface="Times New Roman"/>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9pPr>
          </a:lstStyle>
          <a:p>
            <a:endParaRPr/>
          </a:p>
        </p:txBody>
      </p:sp>
      <p:sp>
        <p:nvSpPr>
          <p:cNvPr id="27" name="Google Shape;27;p3"/>
          <p:cNvSpPr/>
          <p:nvPr/>
        </p:nvSpPr>
        <p:spPr>
          <a:xfrm>
            <a:off x="0" y="5095732"/>
            <a:ext cx="7485300" cy="47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28" name="Google Shape;28;p3"/>
          <p:cNvSpPr/>
          <p:nvPr/>
        </p:nvSpPr>
        <p:spPr>
          <a:xfrm>
            <a:off x="0" y="0"/>
            <a:ext cx="7485300" cy="47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29" name="Google Shape;29;p3"/>
          <p:cNvSpPr/>
          <p:nvPr/>
        </p:nvSpPr>
        <p:spPr>
          <a:xfrm rot="5400000">
            <a:off x="-2533744" y="2557683"/>
            <a:ext cx="5119500" cy="519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30" name="Google Shape;30;p3"/>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7"/>
        <p:cNvGrpSpPr/>
        <p:nvPr/>
      </p:nvGrpSpPr>
      <p:grpSpPr>
        <a:xfrm>
          <a:off x="0" y="0"/>
          <a:ext cx="0" cy="0"/>
          <a:chOff x="0" y="0"/>
          <a:chExt cx="0" cy="0"/>
        </a:xfrm>
      </p:grpSpPr>
      <p:sp>
        <p:nvSpPr>
          <p:cNvPr id="148" name="Google Shape;148;p21"/>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49" name="Google Shape;149;p21"/>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0"/>
        <p:cNvGrpSpPr/>
        <p:nvPr/>
      </p:nvGrpSpPr>
      <p:grpSpPr>
        <a:xfrm>
          <a:off x="0" y="0"/>
          <a:ext cx="0" cy="0"/>
          <a:chOff x="0" y="0"/>
          <a:chExt cx="0" cy="0"/>
        </a:xfrm>
      </p:grpSpPr>
      <p:sp>
        <p:nvSpPr>
          <p:cNvPr id="151" name="Google Shape;151;p2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52" name="Google Shape;152;p2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53" name="Google Shape;153;p2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54" name="Google Shape;154;p22"/>
          <p:cNvSpPr txBox="1">
            <a:spLocks noGrp="1"/>
          </p:cNvSpPr>
          <p:nvPr>
            <p:ph type="ctrTitle"/>
          </p:nvPr>
        </p:nvSpPr>
        <p:spPr>
          <a:xfrm>
            <a:off x="1680302" y="1188925"/>
            <a:ext cx="5783400" cy="1457400"/>
          </a:xfrm>
          <a:prstGeom prst="rect">
            <a:avLst/>
          </a:prstGeom>
        </p:spPr>
        <p:txBody>
          <a:bodyPr spcFirstLastPara="1" wrap="square" lIns="0" tIns="0" rIns="0" bIns="0" anchor="ctr" anchorCtr="0"/>
          <a:lstStyle>
            <a:lvl1pPr lvl="0" algn="ctr" rtl="0">
              <a:spcBef>
                <a:spcPts val="0"/>
              </a:spcBef>
              <a:spcAft>
                <a:spcPts val="0"/>
              </a:spcAft>
              <a:buSzPts val="4000"/>
              <a:buNone/>
              <a:defRPr sz="4000"/>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endParaRPr/>
          </a:p>
        </p:txBody>
      </p:sp>
      <p:sp>
        <p:nvSpPr>
          <p:cNvPr id="155" name="Google Shape;155;p22"/>
          <p:cNvSpPr txBox="1">
            <a:spLocks noGrp="1"/>
          </p:cNvSpPr>
          <p:nvPr>
            <p:ph type="subTitle" idx="1"/>
          </p:nvPr>
        </p:nvSpPr>
        <p:spPr>
          <a:xfrm>
            <a:off x="1680302" y="3049450"/>
            <a:ext cx="5783400" cy="909000"/>
          </a:xfrm>
          <a:prstGeom prst="rect">
            <a:avLst/>
          </a:prstGeom>
        </p:spPr>
        <p:txBody>
          <a:bodyPr spcFirstLastPara="1" wrap="square" lIns="0" tIns="0" rIns="0" bIns="0" anchor="t" anchorCtr="0"/>
          <a:lstStyle>
            <a:lvl1pPr lvl="0" algn="ctr" rtl="0">
              <a:lnSpc>
                <a:spcPct val="100000"/>
              </a:lnSpc>
              <a:spcBef>
                <a:spcPts val="8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rtl="0">
              <a:lnSpc>
                <a:spcPct val="100000"/>
              </a:lnSpc>
              <a:spcBef>
                <a:spcPts val="40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6" name="Google Shape;156;p22"/>
          <p:cNvSpPr txBox="1">
            <a:spLocks noGrp="1"/>
          </p:cNvSpPr>
          <p:nvPr>
            <p:ph type="sldNum" idx="12"/>
          </p:nvPr>
        </p:nvSpPr>
        <p:spPr>
          <a:xfrm>
            <a:off x="8472458" y="4663217"/>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7"/>
        <p:cNvGrpSpPr/>
        <p:nvPr/>
      </p:nvGrpSpPr>
      <p:grpSpPr>
        <a:xfrm>
          <a:off x="0" y="0"/>
          <a:ext cx="0" cy="0"/>
          <a:chOff x="0" y="0"/>
          <a:chExt cx="0" cy="0"/>
        </a:xfrm>
      </p:grpSpPr>
      <p:cxnSp>
        <p:nvCxnSpPr>
          <p:cNvPr id="158" name="Google Shape;158;p23"/>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159" name="Google Shape;159;p23"/>
          <p:cNvSpPr txBox="1">
            <a:spLocks noGrp="1"/>
          </p:cNvSpPr>
          <p:nvPr>
            <p:ph type="title"/>
          </p:nvPr>
        </p:nvSpPr>
        <p:spPr>
          <a:xfrm>
            <a:off x="387900" y="458025"/>
            <a:ext cx="8368200" cy="686100"/>
          </a:xfrm>
          <a:prstGeom prst="rect">
            <a:avLst/>
          </a:prstGeom>
        </p:spPr>
        <p:txBody>
          <a:bodyPr spcFirstLastPara="1" wrap="square" lIns="0" tIns="0" rIns="0" bIns="0" anchor="ctr" anchorCtr="0"/>
          <a:lstStyle>
            <a:lvl1pPr lvl="0" rtl="0">
              <a:spcBef>
                <a:spcPts val="0"/>
              </a:spcBef>
              <a:spcAft>
                <a:spcPts val="0"/>
              </a:spcAft>
              <a:buSzPts val="2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60" name="Google Shape;160;p23"/>
          <p:cNvSpPr txBox="1">
            <a:spLocks noGrp="1"/>
          </p:cNvSpPr>
          <p:nvPr>
            <p:ph type="body" idx="1"/>
          </p:nvPr>
        </p:nvSpPr>
        <p:spPr>
          <a:xfrm>
            <a:off x="387900" y="1489824"/>
            <a:ext cx="8368200" cy="3078900"/>
          </a:xfrm>
          <a:prstGeom prst="rect">
            <a:avLst/>
          </a:prstGeom>
        </p:spPr>
        <p:txBody>
          <a:bodyPr spcFirstLastPara="1" wrap="square" lIns="0" tIns="0" rIns="0" bIns="0" anchor="t" anchorCtr="0"/>
          <a:lstStyle>
            <a:lvl1pPr marL="457200" lvl="0" indent="-317500" rtl="0">
              <a:spcBef>
                <a:spcPts val="800"/>
              </a:spcBef>
              <a:spcAft>
                <a:spcPts val="0"/>
              </a:spcAft>
              <a:buSzPts val="1400"/>
              <a:buChar char="•"/>
              <a:defRPr/>
            </a:lvl1pPr>
            <a:lvl2pPr marL="914400" lvl="1" indent="-304800" rtl="0">
              <a:spcBef>
                <a:spcPts val="400"/>
              </a:spcBef>
              <a:spcAft>
                <a:spcPts val="0"/>
              </a:spcAft>
              <a:buSzPts val="1200"/>
              <a:buChar char="•"/>
              <a:defRPr/>
            </a:lvl2pPr>
            <a:lvl3pPr marL="1371600" lvl="2" indent="-298450" rtl="0">
              <a:spcBef>
                <a:spcPts val="400"/>
              </a:spcBef>
              <a:spcAft>
                <a:spcPts val="0"/>
              </a:spcAft>
              <a:buSzPts val="1100"/>
              <a:buChar char="•"/>
              <a:defRPr/>
            </a:lvl3pPr>
            <a:lvl4pPr marL="1828800" lvl="3" indent="-298450" rtl="0">
              <a:spcBef>
                <a:spcPts val="400"/>
              </a:spcBef>
              <a:spcAft>
                <a:spcPts val="0"/>
              </a:spcAft>
              <a:buSzPts val="1100"/>
              <a:buChar char="•"/>
              <a:defRPr/>
            </a:lvl4pPr>
            <a:lvl5pPr marL="2286000" lvl="4" indent="-298450" rtl="0">
              <a:spcBef>
                <a:spcPts val="400"/>
              </a:spcBef>
              <a:spcAft>
                <a:spcPts val="0"/>
              </a:spcAft>
              <a:buSzPts val="11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161" name="Google Shape;161;p23"/>
          <p:cNvSpPr txBox="1">
            <a:spLocks noGrp="1"/>
          </p:cNvSpPr>
          <p:nvPr>
            <p:ph type="sldNum" idx="12"/>
          </p:nvPr>
        </p:nvSpPr>
        <p:spPr>
          <a:xfrm>
            <a:off x="8472458" y="4663217"/>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with Large Image">
  <p:cSld name="Title Slide with Large Image">
    <p:spTree>
      <p:nvGrpSpPr>
        <p:cNvPr id="1" name="Shape 31"/>
        <p:cNvGrpSpPr/>
        <p:nvPr/>
      </p:nvGrpSpPr>
      <p:grpSpPr>
        <a:xfrm>
          <a:off x="0" y="0"/>
          <a:ext cx="0" cy="0"/>
          <a:chOff x="0" y="0"/>
          <a:chExt cx="0" cy="0"/>
        </a:xfrm>
      </p:grpSpPr>
      <p:sp>
        <p:nvSpPr>
          <p:cNvPr id="32" name="Google Shape;32;p4"/>
          <p:cNvSpPr>
            <a:spLocks noGrp="1"/>
          </p:cNvSpPr>
          <p:nvPr>
            <p:ph type="pic" idx="2"/>
          </p:nvPr>
        </p:nvSpPr>
        <p:spPr>
          <a:xfrm>
            <a:off x="51955" y="47768"/>
            <a:ext cx="7433400" cy="5045400"/>
          </a:xfrm>
          <a:prstGeom prst="rect">
            <a:avLst/>
          </a:prstGeom>
          <a:solidFill>
            <a:srgbClr val="3F3F3F"/>
          </a:solidFill>
          <a:ln>
            <a:noFill/>
          </a:ln>
        </p:spPr>
        <p:txBody>
          <a:bodyPr spcFirstLastPara="1" wrap="square" lIns="0" tIns="0" rIns="0" bIns="0" anchor="ctr" anchorCtr="0"/>
          <a:lstStyle>
            <a:lvl1pPr marR="0" lvl="0" algn="ctr" rtl="0">
              <a:lnSpc>
                <a:spcPct val="90000"/>
              </a:lnSpc>
              <a:spcBef>
                <a:spcPts val="800"/>
              </a:spcBef>
              <a:spcAft>
                <a:spcPts val="0"/>
              </a:spcAft>
              <a:buClr>
                <a:schemeClr val="lt1"/>
              </a:buClr>
              <a:buSzPts val="900"/>
              <a:buFont typeface="Arial"/>
              <a:buNone/>
              <a:defRPr sz="900" b="0" i="1" u="none" strike="noStrike" cap="none">
                <a:solidFill>
                  <a:schemeClr val="lt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33" name="Google Shape;33;p4"/>
          <p:cNvSpPr txBox="1">
            <a:spLocks noGrp="1"/>
          </p:cNvSpPr>
          <p:nvPr>
            <p:ph type="ctrTitle"/>
          </p:nvPr>
        </p:nvSpPr>
        <p:spPr>
          <a:xfrm>
            <a:off x="215242" y="3259722"/>
            <a:ext cx="5098800" cy="1255800"/>
          </a:xfrm>
          <a:prstGeom prst="rect">
            <a:avLst/>
          </a:prstGeom>
          <a:noFill/>
          <a:ln>
            <a:noFill/>
          </a:ln>
        </p:spPr>
        <p:txBody>
          <a:bodyPr spcFirstLastPara="1" wrap="square" lIns="0" tIns="0" rIns="0" bIns="0" anchor="b" anchorCtr="0"/>
          <a:lstStyle>
            <a:lvl1pPr marR="0" lvl="0" algn="r" rtl="0">
              <a:lnSpc>
                <a:spcPct val="83333"/>
              </a:lnSpc>
              <a:spcBef>
                <a:spcPts val="0"/>
              </a:spcBef>
              <a:spcAft>
                <a:spcPts val="0"/>
              </a:spcAft>
              <a:buClr>
                <a:schemeClr val="lt1"/>
              </a:buClr>
              <a:buSzPts val="4500"/>
              <a:buFont typeface="Arial"/>
              <a:buNone/>
              <a:defRPr sz="4500" b="1" i="0" u="none" strike="noStrike" cap="none">
                <a:solidFill>
                  <a:schemeClr val="l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34" name="Google Shape;34;p4"/>
          <p:cNvSpPr txBox="1">
            <a:spLocks noGrp="1"/>
          </p:cNvSpPr>
          <p:nvPr>
            <p:ph type="subTitle" idx="1"/>
          </p:nvPr>
        </p:nvSpPr>
        <p:spPr>
          <a:xfrm>
            <a:off x="5494813" y="3487904"/>
            <a:ext cx="1842300" cy="894000"/>
          </a:xfrm>
          <a:prstGeom prst="rect">
            <a:avLst/>
          </a:prstGeom>
          <a:solidFill>
            <a:schemeClr val="lt1"/>
          </a:solidFill>
          <a:ln>
            <a:noFill/>
          </a:ln>
        </p:spPr>
        <p:txBody>
          <a:bodyPr spcFirstLastPara="1" wrap="square" lIns="189000" tIns="0" rIns="0" bIns="0" anchor="ctr" anchorCtr="0"/>
          <a:lstStyle>
            <a:lvl1pPr marR="0" lvl="0" algn="l" rtl="0">
              <a:lnSpc>
                <a:spcPct val="10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Times New Roman"/>
                <a:ea typeface="Times New Roman"/>
                <a:cs typeface="Times New Roman"/>
                <a:sym typeface="Times New Roman"/>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Times New Roman"/>
                <a:ea typeface="Times New Roman"/>
                <a:cs typeface="Times New Roman"/>
                <a:sym typeface="Times New Roman"/>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9pPr>
          </a:lstStyle>
          <a:p>
            <a:endParaRPr/>
          </a:p>
        </p:txBody>
      </p:sp>
      <p:sp>
        <p:nvSpPr>
          <p:cNvPr id="35" name="Google Shape;35;p4"/>
          <p:cNvSpPr/>
          <p:nvPr/>
        </p:nvSpPr>
        <p:spPr>
          <a:xfrm>
            <a:off x="0" y="5095732"/>
            <a:ext cx="7485300" cy="47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36" name="Google Shape;36;p4"/>
          <p:cNvSpPr/>
          <p:nvPr/>
        </p:nvSpPr>
        <p:spPr>
          <a:xfrm>
            <a:off x="0" y="0"/>
            <a:ext cx="7485300" cy="47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37" name="Google Shape;37;p4"/>
          <p:cNvSpPr/>
          <p:nvPr/>
        </p:nvSpPr>
        <p:spPr>
          <a:xfrm rot="5400000">
            <a:off x="-2533744" y="2557683"/>
            <a:ext cx="5119500" cy="519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38" name="Google Shape;38;p4"/>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 Photo 1">
  <p:cSld name="Content Photo 1">
    <p:spTree>
      <p:nvGrpSpPr>
        <p:cNvPr id="1" name="Shape 39"/>
        <p:cNvGrpSpPr/>
        <p:nvPr/>
      </p:nvGrpSpPr>
      <p:grpSpPr>
        <a:xfrm>
          <a:off x="0" y="0"/>
          <a:ext cx="0" cy="0"/>
          <a:chOff x="0" y="0"/>
          <a:chExt cx="0" cy="0"/>
        </a:xfrm>
      </p:grpSpPr>
      <p:sp>
        <p:nvSpPr>
          <p:cNvPr id="40" name="Google Shape;40;p5"/>
          <p:cNvSpPr>
            <a:spLocks noGrp="1"/>
          </p:cNvSpPr>
          <p:nvPr>
            <p:ph type="pic" idx="2"/>
          </p:nvPr>
        </p:nvSpPr>
        <p:spPr>
          <a:xfrm>
            <a:off x="7485357" y="0"/>
            <a:ext cx="1658700" cy="4644000"/>
          </a:xfrm>
          <a:prstGeom prst="rect">
            <a:avLst/>
          </a:prstGeom>
          <a:solidFill>
            <a:srgbClr val="F2F2F2"/>
          </a:solidFill>
          <a:ln>
            <a:noFill/>
          </a:ln>
        </p:spPr>
        <p:txBody>
          <a:bodyPr spcFirstLastPara="1" wrap="square" lIns="0" tIns="0" rIns="0" bIns="0" anchor="ctr" anchorCtr="0"/>
          <a:lstStyle>
            <a:lvl1pPr marR="0" lvl="0" algn="ctr" rtl="0">
              <a:lnSpc>
                <a:spcPct val="90000"/>
              </a:lnSpc>
              <a:spcBef>
                <a:spcPts val="800"/>
              </a:spcBef>
              <a:spcAft>
                <a:spcPts val="0"/>
              </a:spcAft>
              <a:buClr>
                <a:schemeClr val="dk1"/>
              </a:buClr>
              <a:buSzPts val="900"/>
              <a:buFont typeface="Arial"/>
              <a:buNone/>
              <a:defRPr sz="900" b="0" i="1" u="none" strike="noStrike" cap="none">
                <a:solidFill>
                  <a:schemeClr val="dk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1" name="Google Shape;41;p5"/>
          <p:cNvSpPr txBox="1">
            <a:spLocks noGrp="1"/>
          </p:cNvSpPr>
          <p:nvPr>
            <p:ph type="title"/>
          </p:nvPr>
        </p:nvSpPr>
        <p:spPr>
          <a:xfrm>
            <a:off x="3333814" y="1355963"/>
            <a:ext cx="3888600" cy="324000"/>
          </a:xfrm>
          <a:prstGeom prst="rect">
            <a:avLst/>
          </a:prstGeom>
          <a:noFill/>
          <a:ln>
            <a:noFill/>
          </a:ln>
        </p:spPr>
        <p:txBody>
          <a:bodyPr spcFirstLastPara="1" wrap="square" lIns="0" tIns="0" rIns="0" bIns="0" anchor="ctr" anchorCtr="0"/>
          <a:lstStyle>
            <a:lvl1pPr marR="0" lvl="0" algn="r"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42" name="Google Shape;42;p5"/>
          <p:cNvSpPr txBox="1">
            <a:spLocks noGrp="1"/>
          </p:cNvSpPr>
          <p:nvPr>
            <p:ph type="body" idx="1"/>
          </p:nvPr>
        </p:nvSpPr>
        <p:spPr>
          <a:xfrm>
            <a:off x="3333664" y="1787963"/>
            <a:ext cx="3888600" cy="270000"/>
          </a:xfrm>
          <a:prstGeom prst="rect">
            <a:avLst/>
          </a:prstGeom>
          <a:noFill/>
          <a:ln>
            <a:noFill/>
          </a:ln>
        </p:spPr>
        <p:txBody>
          <a:bodyPr spcFirstLastPara="1" wrap="square" lIns="0" tIns="0" rIns="0" bIns="0" anchor="t" anchorCtr="0"/>
          <a:lstStyle>
            <a:lvl1pPr marL="457200" marR="0" lvl="0" indent="-228600" algn="r"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3" name="Google Shape;43;p5"/>
          <p:cNvSpPr txBox="1">
            <a:spLocks noGrp="1"/>
          </p:cNvSpPr>
          <p:nvPr>
            <p:ph type="body" idx="3"/>
          </p:nvPr>
        </p:nvSpPr>
        <p:spPr>
          <a:xfrm>
            <a:off x="3333750" y="2181225"/>
            <a:ext cx="3888600" cy="2462700"/>
          </a:xfrm>
          <a:prstGeom prst="rect">
            <a:avLst/>
          </a:prstGeom>
          <a:solidFill>
            <a:schemeClr val="lt1"/>
          </a:solidFill>
          <a:ln>
            <a:noFill/>
          </a:ln>
        </p:spPr>
        <p:txBody>
          <a:bodyPr spcFirstLastPara="1" wrap="square" lIns="135000" tIns="189000" rIns="18900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4" name="Google Shape;44;p5"/>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5" name="Google Shape;45;p5"/>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Photo 2">
  <p:cSld name="Content Photo 2">
    <p:spTree>
      <p:nvGrpSpPr>
        <p:cNvPr id="1" name="Shape 46"/>
        <p:cNvGrpSpPr/>
        <p:nvPr/>
      </p:nvGrpSpPr>
      <p:grpSpPr>
        <a:xfrm>
          <a:off x="0" y="0"/>
          <a:ext cx="0" cy="0"/>
          <a:chOff x="0" y="0"/>
          <a:chExt cx="0" cy="0"/>
        </a:xfrm>
      </p:grpSpPr>
      <p:sp>
        <p:nvSpPr>
          <p:cNvPr id="47" name="Google Shape;47;p6"/>
          <p:cNvSpPr txBox="1">
            <a:spLocks noGrp="1"/>
          </p:cNvSpPr>
          <p:nvPr>
            <p:ph type="body" idx="1"/>
          </p:nvPr>
        </p:nvSpPr>
        <p:spPr>
          <a:xfrm>
            <a:off x="2867545" y="1007929"/>
            <a:ext cx="2802600" cy="2950200"/>
          </a:xfrm>
          <a:prstGeom prst="rect">
            <a:avLst/>
          </a:prstGeom>
          <a:solidFill>
            <a:schemeClr val="lt1"/>
          </a:solidFill>
          <a:ln>
            <a:noFill/>
          </a:ln>
        </p:spPr>
        <p:txBody>
          <a:bodyPr spcFirstLastPara="1" wrap="square" lIns="135000" tIns="135000" rIns="13500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8" name="Google Shape;48;p6"/>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49" name="Google Shape;49;p6"/>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50" name="Google Shape;50;p6"/>
          <p:cNvSpPr>
            <a:spLocks noGrp="1"/>
          </p:cNvSpPr>
          <p:nvPr>
            <p:ph type="pic" idx="2"/>
          </p:nvPr>
        </p:nvSpPr>
        <p:spPr>
          <a:xfrm>
            <a:off x="5670145" y="1008602"/>
            <a:ext cx="2803200" cy="2950200"/>
          </a:xfrm>
          <a:prstGeom prst="rect">
            <a:avLst/>
          </a:prstGeom>
          <a:solidFill>
            <a:srgbClr val="3F3F3F"/>
          </a:solidFill>
          <a:ln>
            <a:noFill/>
          </a:ln>
        </p:spPr>
        <p:txBody>
          <a:bodyPr spcFirstLastPara="1" wrap="square" lIns="0" tIns="0" rIns="0" bIns="0" anchor="ctr" anchorCtr="0"/>
          <a:lstStyle>
            <a:lvl1pPr marR="0" lvl="0" algn="ctr" rtl="0">
              <a:lnSpc>
                <a:spcPct val="90000"/>
              </a:lnSpc>
              <a:spcBef>
                <a:spcPts val="800"/>
              </a:spcBef>
              <a:spcAft>
                <a:spcPts val="0"/>
              </a:spcAft>
              <a:buClr>
                <a:schemeClr val="lt1"/>
              </a:buClr>
              <a:buSzPts val="900"/>
              <a:buFont typeface="Arial"/>
              <a:buNone/>
              <a:defRPr sz="900" b="0" i="1" u="none" strike="noStrike" cap="none">
                <a:solidFill>
                  <a:schemeClr val="lt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51" name="Google Shape;51;p6"/>
          <p:cNvSpPr txBox="1">
            <a:spLocks noGrp="1"/>
          </p:cNvSpPr>
          <p:nvPr>
            <p:ph type="title"/>
          </p:nvPr>
        </p:nvSpPr>
        <p:spPr>
          <a:xfrm>
            <a:off x="324000" y="324000"/>
            <a:ext cx="68484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6"/>
          <p:cNvSpPr txBox="1">
            <a:spLocks noGrp="1"/>
          </p:cNvSpPr>
          <p:nvPr>
            <p:ph type="body" idx="3"/>
          </p:nvPr>
        </p:nvSpPr>
        <p:spPr>
          <a:xfrm>
            <a:off x="323850" y="756000"/>
            <a:ext cx="51720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with Subtitle">
  <p:cSld name="Comparison with Subtitle">
    <p:spTree>
      <p:nvGrpSpPr>
        <p:cNvPr id="1" name="Shape 53"/>
        <p:cNvGrpSpPr/>
        <p:nvPr/>
      </p:nvGrpSpPr>
      <p:grpSpPr>
        <a:xfrm>
          <a:off x="0" y="0"/>
          <a:ext cx="0" cy="0"/>
          <a:chOff x="0" y="0"/>
          <a:chExt cx="0" cy="0"/>
        </a:xfrm>
      </p:grpSpPr>
      <p:sp>
        <p:nvSpPr>
          <p:cNvPr id="54" name="Google Shape;54;p7"/>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5" name="Google Shape;55;p7"/>
          <p:cNvSpPr txBox="1">
            <a:spLocks noGrp="1"/>
          </p:cNvSpPr>
          <p:nvPr>
            <p:ph type="body" idx="1"/>
          </p:nvPr>
        </p:nvSpPr>
        <p:spPr>
          <a:xfrm>
            <a:off x="323850" y="756000"/>
            <a:ext cx="68985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56" name="Google Shape;56;p7"/>
          <p:cNvSpPr txBox="1">
            <a:spLocks noGrp="1"/>
          </p:cNvSpPr>
          <p:nvPr>
            <p:ph type="body" idx="2"/>
          </p:nvPr>
        </p:nvSpPr>
        <p:spPr>
          <a:xfrm>
            <a:off x="324000" y="1074222"/>
            <a:ext cx="3375000" cy="395400"/>
          </a:xfrm>
          <a:prstGeom prst="rect">
            <a:avLst/>
          </a:prstGeom>
          <a:solidFill>
            <a:schemeClr val="dk1"/>
          </a:solidFill>
          <a:ln>
            <a:noFill/>
          </a:ln>
        </p:spPr>
        <p:txBody>
          <a:bodyPr spcFirstLastPara="1" wrap="square" lIns="135000" tIns="27000" rIns="0" bIns="0" anchor="ctr" anchorCtr="0"/>
          <a:lstStyle>
            <a:lvl1pPr marL="457200" marR="0" lvl="0" indent="-228600" algn="l" rtl="0">
              <a:lnSpc>
                <a:spcPct val="90000"/>
              </a:lnSpc>
              <a:spcBef>
                <a:spcPts val="800"/>
              </a:spcBef>
              <a:spcAft>
                <a:spcPts val="0"/>
              </a:spcAft>
              <a:buClr>
                <a:schemeClr val="lt1"/>
              </a:buClr>
              <a:buSzPts val="1800"/>
              <a:buFont typeface="Arial"/>
              <a:buNone/>
              <a:defRPr sz="1800" b="1" i="0" u="none" strike="noStrike" cap="none">
                <a:solidFill>
                  <a:schemeClr val="lt1"/>
                </a:solidFill>
                <a:latin typeface="Arial"/>
                <a:ea typeface="Arial"/>
                <a:cs typeface="Arial"/>
                <a:sym typeface="Arial"/>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endParaRPr/>
          </a:p>
        </p:txBody>
      </p:sp>
      <p:sp>
        <p:nvSpPr>
          <p:cNvPr id="57" name="Google Shape;57;p7"/>
          <p:cNvSpPr txBox="1">
            <a:spLocks noGrp="1"/>
          </p:cNvSpPr>
          <p:nvPr>
            <p:ph type="body" idx="3"/>
          </p:nvPr>
        </p:nvSpPr>
        <p:spPr>
          <a:xfrm>
            <a:off x="324000" y="1517751"/>
            <a:ext cx="3375000" cy="31263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58" name="Google Shape;58;p7"/>
          <p:cNvSpPr txBox="1">
            <a:spLocks noGrp="1"/>
          </p:cNvSpPr>
          <p:nvPr>
            <p:ph type="body" idx="4"/>
          </p:nvPr>
        </p:nvSpPr>
        <p:spPr>
          <a:xfrm>
            <a:off x="3847350" y="1074829"/>
            <a:ext cx="3375000" cy="393900"/>
          </a:xfrm>
          <a:prstGeom prst="rect">
            <a:avLst/>
          </a:prstGeom>
          <a:solidFill>
            <a:schemeClr val="dk1"/>
          </a:solidFill>
          <a:ln>
            <a:noFill/>
          </a:ln>
        </p:spPr>
        <p:txBody>
          <a:bodyPr spcFirstLastPara="1" wrap="square" lIns="135000" tIns="27000" rIns="0" bIns="0" anchor="ctr" anchorCtr="0"/>
          <a:lstStyle>
            <a:lvl1pPr marL="457200" marR="0" lvl="0" indent="-228600" algn="l" rtl="0">
              <a:lnSpc>
                <a:spcPct val="90000"/>
              </a:lnSpc>
              <a:spcBef>
                <a:spcPts val="800"/>
              </a:spcBef>
              <a:spcAft>
                <a:spcPts val="0"/>
              </a:spcAft>
              <a:buClr>
                <a:schemeClr val="lt1"/>
              </a:buClr>
              <a:buSzPts val="1800"/>
              <a:buFont typeface="Arial"/>
              <a:buNone/>
              <a:defRPr sz="1800" b="1" i="0" u="none" strike="noStrike" cap="none">
                <a:solidFill>
                  <a:schemeClr val="lt1"/>
                </a:solidFill>
                <a:latin typeface="Arial"/>
                <a:ea typeface="Arial"/>
                <a:cs typeface="Arial"/>
                <a:sym typeface="Arial"/>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59" name="Google Shape;59;p7"/>
          <p:cNvSpPr txBox="1">
            <a:spLocks noGrp="1"/>
          </p:cNvSpPr>
          <p:nvPr>
            <p:ph type="body" idx="5"/>
          </p:nvPr>
        </p:nvSpPr>
        <p:spPr>
          <a:xfrm>
            <a:off x="3847350" y="1515269"/>
            <a:ext cx="3375000" cy="31281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60" name="Google Shape;60;p7"/>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61" name="Google Shape;61;p7"/>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62"/>
        <p:cNvGrpSpPr/>
        <p:nvPr/>
      </p:nvGrpSpPr>
      <p:grpSpPr>
        <a:xfrm>
          <a:off x="0" y="0"/>
          <a:ext cx="0" cy="0"/>
          <a:chOff x="0" y="0"/>
          <a:chExt cx="0" cy="0"/>
        </a:xfrm>
      </p:grpSpPr>
      <p:sp>
        <p:nvSpPr>
          <p:cNvPr id="63" name="Google Shape;63;p8"/>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64" name="Google Shape;64;p8"/>
          <p:cNvSpPr txBox="1">
            <a:spLocks noGrp="1"/>
          </p:cNvSpPr>
          <p:nvPr>
            <p:ph type="body" idx="1"/>
          </p:nvPr>
        </p:nvSpPr>
        <p:spPr>
          <a:xfrm>
            <a:off x="323851" y="756000"/>
            <a:ext cx="6898500" cy="2700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65" name="Google Shape;65;p8"/>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66" name="Google Shape;66;p8"/>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arge Photo">
  <p:cSld name="Large Photo">
    <p:spTree>
      <p:nvGrpSpPr>
        <p:cNvPr id="1" name="Shape 67"/>
        <p:cNvGrpSpPr/>
        <p:nvPr/>
      </p:nvGrpSpPr>
      <p:grpSpPr>
        <a:xfrm>
          <a:off x="0" y="0"/>
          <a:ext cx="0" cy="0"/>
          <a:chOff x="0" y="0"/>
          <a:chExt cx="0" cy="0"/>
        </a:xfrm>
      </p:grpSpPr>
      <p:sp>
        <p:nvSpPr>
          <p:cNvPr id="68" name="Google Shape;68;p9"/>
          <p:cNvSpPr>
            <a:spLocks noGrp="1"/>
          </p:cNvSpPr>
          <p:nvPr>
            <p:ph type="pic" idx="2"/>
          </p:nvPr>
        </p:nvSpPr>
        <p:spPr>
          <a:xfrm>
            <a:off x="4724400" y="324000"/>
            <a:ext cx="4104000" cy="4319400"/>
          </a:xfrm>
          <a:prstGeom prst="rect">
            <a:avLst/>
          </a:prstGeom>
          <a:solidFill>
            <a:srgbClr val="3F3F3F"/>
          </a:solidFill>
          <a:ln>
            <a:noFill/>
          </a:ln>
        </p:spPr>
        <p:txBody>
          <a:bodyPr spcFirstLastPara="1" wrap="square" lIns="0" tIns="0" rIns="0" bIns="0" anchor="ctr" anchorCtr="0"/>
          <a:lstStyle>
            <a:lvl1pPr marR="0" lvl="0" algn="ctr" rtl="0">
              <a:lnSpc>
                <a:spcPct val="90000"/>
              </a:lnSpc>
              <a:spcBef>
                <a:spcPts val="800"/>
              </a:spcBef>
              <a:spcAft>
                <a:spcPts val="0"/>
              </a:spcAft>
              <a:buClr>
                <a:schemeClr val="lt1"/>
              </a:buClr>
              <a:buSzPts val="900"/>
              <a:buFont typeface="Arial"/>
              <a:buNone/>
              <a:defRPr sz="900" b="0" i="1" u="none" strike="noStrike" cap="none">
                <a:solidFill>
                  <a:schemeClr val="lt1"/>
                </a:solidFill>
                <a:latin typeface="Times New Roman"/>
                <a:ea typeface="Times New Roman"/>
                <a:cs typeface="Times New Roman"/>
                <a:sym typeface="Times New Roman"/>
              </a:defRPr>
            </a:lvl1pPr>
            <a:lvl2pPr marR="0" lvl="1"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R="0" lvl="2"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R="0" lvl="3"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R="0" lvl="4"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69" name="Google Shape;69;p9"/>
          <p:cNvSpPr txBox="1">
            <a:spLocks noGrp="1"/>
          </p:cNvSpPr>
          <p:nvPr>
            <p:ph type="body" idx="1"/>
          </p:nvPr>
        </p:nvSpPr>
        <p:spPr>
          <a:xfrm>
            <a:off x="2906486" y="3822474"/>
            <a:ext cx="1521600" cy="821100"/>
          </a:xfrm>
          <a:prstGeom prst="rect">
            <a:avLst/>
          </a:prstGeom>
          <a:noFill/>
          <a:ln>
            <a:noFill/>
          </a:ln>
        </p:spPr>
        <p:txBody>
          <a:bodyPr spcFirstLastPara="1" wrap="square" lIns="0" tIns="0" rIns="0" bIns="0" anchor="b" anchorCtr="0"/>
          <a:lstStyle>
            <a:lvl1pPr marL="457200" marR="0" lvl="0" indent="-228600" algn="r" rtl="0">
              <a:lnSpc>
                <a:spcPct val="90000"/>
              </a:lnSpc>
              <a:spcBef>
                <a:spcPts val="800"/>
              </a:spcBef>
              <a:spcAft>
                <a:spcPts val="0"/>
              </a:spcAft>
              <a:buClr>
                <a:schemeClr val="dk1"/>
              </a:buClr>
              <a:buSzPts val="1400"/>
              <a:buFont typeface="Arial"/>
              <a:buNone/>
              <a:defRPr sz="1400" b="0" i="1"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rgbClr val="3F3F3F"/>
              </a:buClr>
              <a:buSzPts val="1200"/>
              <a:buFont typeface="Arial"/>
              <a:buChar char="•"/>
              <a:defRPr sz="1200" b="0" i="0" u="none" strike="noStrike" cap="none">
                <a:solidFill>
                  <a:srgbClr val="3F3F3F"/>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rgbClr val="3F3F3F"/>
              </a:buClr>
              <a:buSzPts val="1100"/>
              <a:buFont typeface="Arial"/>
              <a:buChar char="•"/>
              <a:defRPr sz="1100" b="0" i="0" u="none" strike="noStrike" cap="none">
                <a:solidFill>
                  <a:srgbClr val="3F3F3F"/>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70" name="Google Shape;70;p9"/>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71" name="Google Shape;71;p9"/>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72" name="Google Shape;72;p9"/>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hank You Slide">
  <p:cSld name="Thank You Slide">
    <p:bg>
      <p:bgPr>
        <a:solidFill>
          <a:srgbClr val="980000"/>
        </a:solidFill>
        <a:effectLst/>
      </p:bgPr>
    </p:bg>
    <p:spTree>
      <p:nvGrpSpPr>
        <p:cNvPr id="1" name="Shape 73"/>
        <p:cNvGrpSpPr/>
        <p:nvPr/>
      </p:nvGrpSpPr>
      <p:grpSpPr>
        <a:xfrm>
          <a:off x="0" y="0"/>
          <a:ext cx="0" cy="0"/>
          <a:chOff x="0" y="0"/>
          <a:chExt cx="0" cy="0"/>
        </a:xfrm>
      </p:grpSpPr>
      <p:sp>
        <p:nvSpPr>
          <p:cNvPr id="74" name="Google Shape;74;p10"/>
          <p:cNvSpPr txBox="1">
            <a:spLocks noGrp="1"/>
          </p:cNvSpPr>
          <p:nvPr>
            <p:ph type="ctrTitle"/>
          </p:nvPr>
        </p:nvSpPr>
        <p:spPr>
          <a:xfrm>
            <a:off x="1630770" y="1584595"/>
            <a:ext cx="5098800" cy="1255800"/>
          </a:xfrm>
          <a:prstGeom prst="rect">
            <a:avLst/>
          </a:prstGeom>
          <a:noFill/>
          <a:ln>
            <a:noFill/>
          </a:ln>
        </p:spPr>
        <p:txBody>
          <a:bodyPr spcFirstLastPara="1" wrap="square" lIns="0" tIns="0" rIns="0" bIns="0" anchor="ctr" anchorCtr="0"/>
          <a:lstStyle>
            <a:lvl1pPr marR="0" lvl="0" algn="ctr" rtl="0">
              <a:lnSpc>
                <a:spcPct val="100000"/>
              </a:lnSpc>
              <a:spcBef>
                <a:spcPts val="0"/>
              </a:spcBef>
              <a:spcAft>
                <a:spcPts val="0"/>
              </a:spcAft>
              <a:buClr>
                <a:schemeClr val="dk1"/>
              </a:buClr>
              <a:buSzPts val="4500"/>
              <a:buFont typeface="Arial"/>
              <a:buNone/>
              <a:defRPr sz="45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5" name="Google Shape;75;p10"/>
          <p:cNvSpPr/>
          <p:nvPr/>
        </p:nvSpPr>
        <p:spPr>
          <a:xfrm>
            <a:off x="0" y="5095732"/>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76" name="Google Shape;76;p10"/>
          <p:cNvSpPr/>
          <p:nvPr/>
        </p:nvSpPr>
        <p:spPr>
          <a:xfrm>
            <a:off x="0" y="0"/>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77" name="Google Shape;77;p10"/>
          <p:cNvSpPr/>
          <p:nvPr/>
        </p:nvSpPr>
        <p:spPr>
          <a:xfrm rot="5400000">
            <a:off x="-2533744" y="2557683"/>
            <a:ext cx="5119500" cy="519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78" name="Google Shape;78;p10"/>
          <p:cNvSpPr txBox="1">
            <a:spLocks noGrp="1"/>
          </p:cNvSpPr>
          <p:nvPr>
            <p:ph type="body" idx="1"/>
          </p:nvPr>
        </p:nvSpPr>
        <p:spPr>
          <a:xfrm>
            <a:off x="1630771" y="3026795"/>
            <a:ext cx="2497500" cy="287100"/>
          </a:xfrm>
          <a:prstGeom prst="rect">
            <a:avLst/>
          </a:prstGeom>
          <a:noFill/>
          <a:ln>
            <a:noFill/>
          </a:ln>
        </p:spPr>
        <p:txBody>
          <a:bodyPr spcFirstLastPara="1" wrap="square" lIns="0" tIns="0" rIns="0" bIns="0" anchor="t" anchorCtr="0"/>
          <a:lstStyle>
            <a:lvl1pPr marL="457200" marR="0" lvl="0" indent="-228600" algn="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79" name="Google Shape;79;p10"/>
          <p:cNvSpPr txBox="1">
            <a:spLocks noGrp="1"/>
          </p:cNvSpPr>
          <p:nvPr>
            <p:ph type="body" idx="2"/>
          </p:nvPr>
        </p:nvSpPr>
        <p:spPr>
          <a:xfrm>
            <a:off x="4546701" y="3112588"/>
            <a:ext cx="2182800" cy="1785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100"/>
              <a:buFont typeface="Arial"/>
              <a:buNone/>
              <a:defRPr sz="11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80" name="Google Shape;80;p10"/>
          <p:cNvSpPr txBox="1">
            <a:spLocks noGrp="1"/>
          </p:cNvSpPr>
          <p:nvPr>
            <p:ph type="body" idx="3"/>
          </p:nvPr>
        </p:nvSpPr>
        <p:spPr>
          <a:xfrm>
            <a:off x="4546701" y="3405518"/>
            <a:ext cx="2182800" cy="1785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100"/>
              <a:buFont typeface="Arial"/>
              <a:buNone/>
              <a:defRPr sz="11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81" name="Google Shape;81;p10"/>
          <p:cNvSpPr txBox="1">
            <a:spLocks noGrp="1"/>
          </p:cNvSpPr>
          <p:nvPr>
            <p:ph type="body" idx="4"/>
          </p:nvPr>
        </p:nvSpPr>
        <p:spPr>
          <a:xfrm>
            <a:off x="4546701" y="3698447"/>
            <a:ext cx="2182800" cy="178500"/>
          </a:xfrm>
          <a:prstGeom prst="rect">
            <a:avLst/>
          </a:prstGeom>
          <a:noFill/>
          <a:ln>
            <a:noFill/>
          </a:ln>
        </p:spPr>
        <p:txBody>
          <a:bodyPr spcFirstLastPara="1" wrap="square" lIns="0" tIns="0" rIns="0" bIns="0" anchor="t" anchorCtr="0"/>
          <a:lstStyle>
            <a:lvl1pPr marL="457200" marR="0" lvl="0" indent="-228600" algn="l" rtl="0">
              <a:lnSpc>
                <a:spcPct val="90000"/>
              </a:lnSpc>
              <a:spcBef>
                <a:spcPts val="800"/>
              </a:spcBef>
              <a:spcAft>
                <a:spcPts val="0"/>
              </a:spcAft>
              <a:buClr>
                <a:schemeClr val="dk1"/>
              </a:buClr>
              <a:buSzPts val="1100"/>
              <a:buFont typeface="Arial"/>
              <a:buNone/>
              <a:defRPr sz="1100" b="0" i="1" u="none" strike="noStrike" cap="none">
                <a:solidFill>
                  <a:schemeClr val="dk1"/>
                </a:solidFill>
                <a:latin typeface="Times New Roman"/>
                <a:ea typeface="Times New Roman"/>
                <a:cs typeface="Times New Roman"/>
                <a:sym typeface="Times New Roman"/>
              </a:defRPr>
            </a:lvl1pPr>
            <a:lvl2pPr marL="914400" marR="0" lvl="1" indent="-228600" algn="l"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80000"/>
        </a:solidFill>
        <a:effectLst/>
      </p:bgPr>
    </p:bg>
    <p:spTree>
      <p:nvGrpSpPr>
        <p:cNvPr id="1" name="Shape 5"/>
        <p:cNvGrpSpPr/>
        <p:nvPr/>
      </p:nvGrpSpPr>
      <p:grpSpPr>
        <a:xfrm>
          <a:off x="0" y="0"/>
          <a:ext cx="0" cy="0"/>
          <a:chOff x="0" y="0"/>
          <a:chExt cx="0" cy="0"/>
        </a:xfrm>
      </p:grpSpPr>
      <p:sp>
        <p:nvSpPr>
          <p:cNvPr id="6" name="Google Shape;6;p1"/>
          <p:cNvSpPr/>
          <p:nvPr/>
        </p:nvSpPr>
        <p:spPr>
          <a:xfrm>
            <a:off x="51956" y="50222"/>
            <a:ext cx="7433400" cy="50454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7" name="Google Shape;7;p1"/>
          <p:cNvSpPr/>
          <p:nvPr/>
        </p:nvSpPr>
        <p:spPr>
          <a:xfrm>
            <a:off x="8555831" y="4767263"/>
            <a:ext cx="588300" cy="2739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8" name="Google Shape;8;p1"/>
          <p:cNvSpPr txBox="1">
            <a:spLocks noGrp="1"/>
          </p:cNvSpPr>
          <p:nvPr>
            <p:ph type="title"/>
          </p:nvPr>
        </p:nvSpPr>
        <p:spPr>
          <a:xfrm>
            <a:off x="324000" y="324000"/>
            <a:ext cx="6898500" cy="324000"/>
          </a:xfrm>
          <a:prstGeom prst="rect">
            <a:avLst/>
          </a:prstGeom>
          <a:noFill/>
          <a:ln>
            <a:noFill/>
          </a:ln>
        </p:spPr>
        <p:txBody>
          <a:bodyPr spcFirstLastPara="1" wrap="square" lIns="0" tIns="0" rIns="0" bIns="0" anchor="ctr" anchorCtr="0"/>
          <a:lstStyle>
            <a:lvl1pPr marR="0" lvl="0" algn="l" rtl="0">
              <a:lnSpc>
                <a:spcPct val="90000"/>
              </a:lnSpc>
              <a:spcBef>
                <a:spcPts val="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9" name="Google Shape;9;p1"/>
          <p:cNvSpPr txBox="1">
            <a:spLocks noGrp="1"/>
          </p:cNvSpPr>
          <p:nvPr>
            <p:ph type="body" idx="1"/>
          </p:nvPr>
        </p:nvSpPr>
        <p:spPr>
          <a:xfrm>
            <a:off x="324000" y="1134000"/>
            <a:ext cx="6898500" cy="3509400"/>
          </a:xfrm>
          <a:prstGeom prst="rect">
            <a:avLst/>
          </a:prstGeom>
          <a:noFill/>
          <a:ln>
            <a:noFill/>
          </a:ln>
        </p:spPr>
        <p:txBody>
          <a:bodyPr spcFirstLastPara="1" wrap="square" lIns="0" tIns="0" rIns="0" bIns="0"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Times New Roman"/>
                <a:ea typeface="Times New Roman"/>
                <a:cs typeface="Times New Roman"/>
                <a:sym typeface="Times New Roman"/>
              </a:defRPr>
            </a:lvl2pPr>
            <a:lvl3pPr marL="1371600" marR="0" lvl="2"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3pPr>
            <a:lvl4pPr marL="1828800" marR="0" lvl="3"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4pPr>
            <a:lvl5pPr marL="2286000" marR="0" lvl="4" indent="-298450" algn="l" rtl="0">
              <a:lnSpc>
                <a:spcPct val="90000"/>
              </a:lnSpc>
              <a:spcBef>
                <a:spcPts val="400"/>
              </a:spcBef>
              <a:spcAft>
                <a:spcPts val="0"/>
              </a:spcAft>
              <a:buClr>
                <a:schemeClr val="dk1"/>
              </a:buClr>
              <a:buSzPts val="1100"/>
              <a:buFont typeface="Arial"/>
              <a:buChar char="•"/>
              <a:defRPr sz="1100" b="0" i="0" u="none" strike="noStrike" cap="none">
                <a:solidFill>
                  <a:schemeClr val="dk1"/>
                </a:solidFill>
                <a:latin typeface="Times New Roman"/>
                <a:ea typeface="Times New Roman"/>
                <a:cs typeface="Times New Roman"/>
                <a:sym typeface="Times New Roman"/>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0" name="Google Shape;10;p1"/>
          <p:cNvSpPr txBox="1">
            <a:spLocks noGrp="1"/>
          </p:cNvSpPr>
          <p:nvPr>
            <p:ph type="ftr" idx="11"/>
          </p:nvPr>
        </p:nvSpPr>
        <p:spPr>
          <a:xfrm>
            <a:off x="324000" y="4767263"/>
            <a:ext cx="3086100" cy="273900"/>
          </a:xfrm>
          <a:prstGeom prst="rect">
            <a:avLst/>
          </a:prstGeom>
          <a:noFill/>
          <a:ln>
            <a:noFill/>
          </a:ln>
        </p:spPr>
        <p:txBody>
          <a:bodyPr spcFirstLastPara="1" wrap="square" lIns="0" tIns="0" rIns="0" bIns="0" anchor="ctr" anchorCtr="0"/>
          <a:lstStyle>
            <a:lvl1pPr marR="0" lvl="0" algn="l" rtl="0">
              <a:spcBef>
                <a:spcPts val="0"/>
              </a:spcBef>
              <a:spcAft>
                <a:spcPts val="0"/>
              </a:spcAft>
              <a:buSzPts val="1100"/>
              <a:buNone/>
              <a:defRPr sz="900" b="0" i="1" u="none" strike="noStrike" cap="none">
                <a:solidFill>
                  <a:srgbClr val="3F3F3F"/>
                </a:solidFill>
                <a:latin typeface="Times New Roman"/>
                <a:ea typeface="Times New Roman"/>
                <a:cs typeface="Times New Roman"/>
                <a:sym typeface="Times New Roman"/>
              </a:defRPr>
            </a:lvl1pPr>
            <a:lvl2pPr marR="0" lvl="1"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2pPr>
            <a:lvl3pPr marR="0" lvl="2"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3pPr>
            <a:lvl4pPr marR="0" lvl="3"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4pPr>
            <a:lvl5pPr marR="0" lvl="4"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5pPr>
            <a:lvl6pPr marR="0" lvl="5"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6pPr>
            <a:lvl7pPr marR="0" lvl="6"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7pPr>
            <a:lvl8pPr marR="0" lvl="7"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8pPr>
            <a:lvl9pPr marR="0" lvl="8" algn="l" rtl="0">
              <a:spcBef>
                <a:spcPts val="0"/>
              </a:spcBef>
              <a:spcAft>
                <a:spcPts val="0"/>
              </a:spcAft>
              <a:buSzPts val="1100"/>
              <a:buNone/>
              <a:defRPr sz="1400" b="0" i="0" u="none" strike="noStrike" cap="none">
                <a:solidFill>
                  <a:schemeClr val="dk1"/>
                </a:solidFill>
                <a:latin typeface="Times New Roman"/>
                <a:ea typeface="Times New Roman"/>
                <a:cs typeface="Times New Roman"/>
                <a:sym typeface="Times New Roman"/>
              </a:defRPr>
            </a:lvl9pPr>
          </a:lstStyle>
          <a:p>
            <a:endParaRPr/>
          </a:p>
        </p:txBody>
      </p:sp>
      <p:sp>
        <p:nvSpPr>
          <p:cNvPr id="11" name="Google Shape;11;p1"/>
          <p:cNvSpPr txBox="1">
            <a:spLocks noGrp="1"/>
          </p:cNvSpPr>
          <p:nvPr>
            <p:ph type="sldNum" idx="12"/>
          </p:nvPr>
        </p:nvSpPr>
        <p:spPr>
          <a:xfrm>
            <a:off x="8585627" y="4801313"/>
            <a:ext cx="208800" cy="205800"/>
          </a:xfrm>
          <a:prstGeom prst="rect">
            <a:avLst/>
          </a:prstGeom>
          <a:noFill/>
          <a:ln>
            <a:noFill/>
          </a:ln>
        </p:spPr>
        <p:txBody>
          <a:bodyPr spcFirstLastPara="1" wrap="square" lIns="0" tIns="0" rIns="0" bIns="0" anchor="ctr" anchorCtr="0">
            <a:noAutofit/>
          </a:bodyPr>
          <a:lstStyle>
            <a:lvl1pPr marL="0" marR="0" lvl="0" indent="0" algn="ctr" rtl="0">
              <a:spcBef>
                <a:spcPts val="0"/>
              </a:spcBef>
              <a:buNone/>
              <a:defRPr sz="900" b="0" i="1" u="none" strike="noStrike" cap="none">
                <a:solidFill>
                  <a:schemeClr val="lt1"/>
                </a:solidFill>
                <a:latin typeface="Times New Roman"/>
                <a:ea typeface="Times New Roman"/>
                <a:cs typeface="Times New Roman"/>
                <a:sym typeface="Times New Roman"/>
              </a:defRPr>
            </a:lvl1pPr>
            <a:lvl2pPr marL="0" marR="0" lvl="1" indent="0" algn="ctr" rtl="0">
              <a:spcBef>
                <a:spcPts val="0"/>
              </a:spcBef>
              <a:buNone/>
              <a:defRPr sz="900" b="0" i="1" u="none" strike="noStrike" cap="none">
                <a:solidFill>
                  <a:schemeClr val="lt1"/>
                </a:solidFill>
                <a:latin typeface="Times New Roman"/>
                <a:ea typeface="Times New Roman"/>
                <a:cs typeface="Times New Roman"/>
                <a:sym typeface="Times New Roman"/>
              </a:defRPr>
            </a:lvl2pPr>
            <a:lvl3pPr marL="0" marR="0" lvl="2" indent="0" algn="ctr" rtl="0">
              <a:spcBef>
                <a:spcPts val="0"/>
              </a:spcBef>
              <a:buNone/>
              <a:defRPr sz="900" b="0" i="1" u="none" strike="noStrike" cap="none">
                <a:solidFill>
                  <a:schemeClr val="lt1"/>
                </a:solidFill>
                <a:latin typeface="Times New Roman"/>
                <a:ea typeface="Times New Roman"/>
                <a:cs typeface="Times New Roman"/>
                <a:sym typeface="Times New Roman"/>
              </a:defRPr>
            </a:lvl3pPr>
            <a:lvl4pPr marL="0" marR="0" lvl="3" indent="0" algn="ctr" rtl="0">
              <a:spcBef>
                <a:spcPts val="0"/>
              </a:spcBef>
              <a:buNone/>
              <a:defRPr sz="900" b="0" i="1" u="none" strike="noStrike" cap="none">
                <a:solidFill>
                  <a:schemeClr val="lt1"/>
                </a:solidFill>
                <a:latin typeface="Times New Roman"/>
                <a:ea typeface="Times New Roman"/>
                <a:cs typeface="Times New Roman"/>
                <a:sym typeface="Times New Roman"/>
              </a:defRPr>
            </a:lvl4pPr>
            <a:lvl5pPr marL="0" marR="0" lvl="4" indent="0" algn="ctr" rtl="0">
              <a:spcBef>
                <a:spcPts val="0"/>
              </a:spcBef>
              <a:buNone/>
              <a:defRPr sz="900" b="0" i="1" u="none" strike="noStrike" cap="none">
                <a:solidFill>
                  <a:schemeClr val="lt1"/>
                </a:solidFill>
                <a:latin typeface="Times New Roman"/>
                <a:ea typeface="Times New Roman"/>
                <a:cs typeface="Times New Roman"/>
                <a:sym typeface="Times New Roman"/>
              </a:defRPr>
            </a:lvl5pPr>
            <a:lvl6pPr marL="0" marR="0" lvl="5" indent="0" algn="ctr" rtl="0">
              <a:spcBef>
                <a:spcPts val="0"/>
              </a:spcBef>
              <a:buNone/>
              <a:defRPr sz="900" b="0" i="1" u="none" strike="noStrike" cap="none">
                <a:solidFill>
                  <a:schemeClr val="lt1"/>
                </a:solidFill>
                <a:latin typeface="Times New Roman"/>
                <a:ea typeface="Times New Roman"/>
                <a:cs typeface="Times New Roman"/>
                <a:sym typeface="Times New Roman"/>
              </a:defRPr>
            </a:lvl6pPr>
            <a:lvl7pPr marL="0" marR="0" lvl="6" indent="0" algn="ctr" rtl="0">
              <a:spcBef>
                <a:spcPts val="0"/>
              </a:spcBef>
              <a:buNone/>
              <a:defRPr sz="900" b="0" i="1" u="none" strike="noStrike" cap="none">
                <a:solidFill>
                  <a:schemeClr val="lt1"/>
                </a:solidFill>
                <a:latin typeface="Times New Roman"/>
                <a:ea typeface="Times New Roman"/>
                <a:cs typeface="Times New Roman"/>
                <a:sym typeface="Times New Roman"/>
              </a:defRPr>
            </a:lvl7pPr>
            <a:lvl8pPr marL="0" marR="0" lvl="7" indent="0" algn="ctr" rtl="0">
              <a:spcBef>
                <a:spcPts val="0"/>
              </a:spcBef>
              <a:buNone/>
              <a:defRPr sz="900" b="0" i="1" u="none" strike="noStrike" cap="none">
                <a:solidFill>
                  <a:schemeClr val="lt1"/>
                </a:solidFill>
                <a:latin typeface="Times New Roman"/>
                <a:ea typeface="Times New Roman"/>
                <a:cs typeface="Times New Roman"/>
                <a:sym typeface="Times New Roman"/>
              </a:defRPr>
            </a:lvl8pPr>
            <a:lvl9pPr marL="0" marR="0" lvl="8" indent="0" algn="ctr" rtl="0">
              <a:spcBef>
                <a:spcPts val="0"/>
              </a:spcBef>
              <a:buNone/>
              <a:defRPr sz="900" b="0" i="1" u="none" strike="noStrike" cap="none">
                <a:solidFill>
                  <a:schemeClr val="lt1"/>
                </a:solidFill>
                <a:latin typeface="Times New Roman"/>
                <a:ea typeface="Times New Roman"/>
                <a:cs typeface="Times New Roman"/>
                <a:sym typeface="Times New Roman"/>
              </a:defRPr>
            </a:lvl9pPr>
          </a:lstStyle>
          <a:p>
            <a:pPr marL="0" lvl="0" indent="0">
              <a:spcBef>
                <a:spcPts val="0"/>
              </a:spcBef>
              <a:spcAft>
                <a:spcPts val="0"/>
              </a:spcAft>
              <a:buNone/>
            </a:pPr>
            <a:fld id="{00000000-1234-1234-1234-123412341234}" type="slidenum">
              <a:rPr lang="en"/>
              <a:t>‹#›</a:t>
            </a:fld>
            <a:endParaRPr/>
          </a:p>
        </p:txBody>
      </p:sp>
      <p:sp>
        <p:nvSpPr>
          <p:cNvPr id="12" name="Google Shape;12;p1"/>
          <p:cNvSpPr txBox="1"/>
          <p:nvPr/>
        </p:nvSpPr>
        <p:spPr>
          <a:xfrm>
            <a:off x="7222587" y="4759581"/>
            <a:ext cx="1246800" cy="303600"/>
          </a:xfrm>
          <a:prstGeom prst="rect">
            <a:avLst/>
          </a:prstGeom>
          <a:noFill/>
          <a:ln>
            <a:noFill/>
          </a:ln>
        </p:spPr>
        <p:txBody>
          <a:bodyPr spcFirstLastPara="1" wrap="square" lIns="0" tIns="27000" rIns="0" bIns="0" anchor="t" anchorCtr="0">
            <a:noAutofit/>
          </a:bodyPr>
          <a:lstStyle/>
          <a:p>
            <a:pPr marL="0" marR="0" lvl="0" indent="0" algn="r" rtl="0">
              <a:lnSpc>
                <a:spcPct val="87500"/>
              </a:lnSpc>
              <a:spcBef>
                <a:spcPts val="0"/>
              </a:spcBef>
              <a:spcAft>
                <a:spcPts val="0"/>
              </a:spcAft>
              <a:buNone/>
            </a:pPr>
            <a:r>
              <a:rPr lang="en" sz="1200" b="1" i="0" u="none" strike="noStrike" cap="none">
                <a:solidFill>
                  <a:srgbClr val="7F7F7F"/>
                </a:solidFill>
                <a:latin typeface="Corbel"/>
                <a:ea typeface="Corbel"/>
                <a:cs typeface="Corbel"/>
                <a:sym typeface="Corbel"/>
              </a:rPr>
              <a:t>WOODGROVE</a:t>
            </a:r>
            <a:r>
              <a:rPr lang="en" sz="1200" b="1" i="0" u="none" strike="noStrike" cap="none">
                <a:solidFill>
                  <a:schemeClr val="accent1"/>
                </a:solidFill>
                <a:latin typeface="Corbel"/>
                <a:ea typeface="Corbel"/>
                <a:cs typeface="Corbel"/>
                <a:sym typeface="Corbel"/>
              </a:rPr>
              <a:t> </a:t>
            </a:r>
            <a:r>
              <a:rPr lang="en" sz="1200" b="1" i="0" u="none" strike="noStrike" cap="none">
                <a:solidFill>
                  <a:schemeClr val="dk1"/>
                </a:solidFill>
                <a:latin typeface="Corbel"/>
                <a:ea typeface="Corbel"/>
                <a:cs typeface="Corbel"/>
                <a:sym typeface="Corbel"/>
              </a:rPr>
              <a:t>BANK</a:t>
            </a:r>
            <a:endParaRPr sz="1100"/>
          </a:p>
        </p:txBody>
      </p:sp>
      <p:sp>
        <p:nvSpPr>
          <p:cNvPr id="13" name="Google Shape;13;p1"/>
          <p:cNvSpPr/>
          <p:nvPr/>
        </p:nvSpPr>
        <p:spPr>
          <a:xfrm>
            <a:off x="0" y="5095732"/>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14" name="Google Shape;14;p1"/>
          <p:cNvSpPr/>
          <p:nvPr/>
        </p:nvSpPr>
        <p:spPr>
          <a:xfrm>
            <a:off x="0" y="0"/>
            <a:ext cx="7485300" cy="477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
        <p:nvSpPr>
          <p:cNvPr id="15" name="Google Shape;15;p1"/>
          <p:cNvSpPr/>
          <p:nvPr/>
        </p:nvSpPr>
        <p:spPr>
          <a:xfrm rot="5400000">
            <a:off x="-2533744" y="2557683"/>
            <a:ext cx="5119500" cy="51900"/>
          </a:xfrm>
          <a:prstGeom prst="rect">
            <a:avLst/>
          </a:prstGeom>
          <a:solidFill>
            <a:schemeClr val="dk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4"/>
          <p:cNvSpPr txBox="1">
            <a:spLocks noGrp="1"/>
          </p:cNvSpPr>
          <p:nvPr>
            <p:ph type="ctrTitle"/>
          </p:nvPr>
        </p:nvSpPr>
        <p:spPr>
          <a:xfrm>
            <a:off x="587225" y="1680975"/>
            <a:ext cx="6266700" cy="2117700"/>
          </a:xfrm>
          <a:prstGeom prst="rect">
            <a:avLst/>
          </a:prstGeom>
        </p:spPr>
        <p:txBody>
          <a:bodyPr spcFirstLastPara="1" wrap="square" lIns="0" tIns="0" rIns="0" bIns="0" anchor="b" anchorCtr="0">
            <a:noAutofit/>
          </a:bodyPr>
          <a:lstStyle/>
          <a:p>
            <a:pPr marL="0" lvl="0" indent="0">
              <a:spcBef>
                <a:spcPts val="0"/>
              </a:spcBef>
              <a:spcAft>
                <a:spcPts val="0"/>
              </a:spcAft>
              <a:buNone/>
            </a:pPr>
            <a:r>
              <a:rPr lang="en" sz="6000" dirty="0">
                <a:latin typeface="Josefin Slab"/>
                <a:ea typeface="Josefin Slab"/>
                <a:cs typeface="Josefin Slab"/>
                <a:sym typeface="Josefin Slab"/>
              </a:rPr>
              <a:t>Scarlet Bird</a:t>
            </a:r>
            <a:r>
              <a:rPr lang="en-US" sz="6000">
                <a:latin typeface="Josefin Slab"/>
                <a:ea typeface="Josefin Slab"/>
                <a:cs typeface="Josefin Slab"/>
                <a:sym typeface="Josefin Slab"/>
              </a:rPr>
              <a:t>s</a:t>
            </a:r>
            <a:r>
              <a:rPr lang="en" sz="6000">
                <a:latin typeface="Josefin Slab"/>
                <a:ea typeface="Josefin Slab"/>
                <a:cs typeface="Josefin Slab"/>
                <a:sym typeface="Josefin Slab"/>
              </a:rPr>
              <a:t> </a:t>
            </a:r>
            <a:endParaRPr sz="6000" dirty="0">
              <a:latin typeface="Josefin Slab"/>
              <a:ea typeface="Josefin Slab"/>
              <a:cs typeface="Josefin Slab"/>
              <a:sym typeface="Josefin Slab"/>
            </a:endParaRPr>
          </a:p>
          <a:p>
            <a:pPr marL="0" lvl="0" indent="0" rtl="0">
              <a:spcBef>
                <a:spcPts val="0"/>
              </a:spcBef>
              <a:spcAft>
                <a:spcPts val="0"/>
              </a:spcAft>
              <a:buNone/>
            </a:pPr>
            <a:r>
              <a:rPr lang="en" sz="6000" dirty="0">
                <a:latin typeface="Josefin Slab"/>
                <a:ea typeface="Josefin Slab"/>
                <a:cs typeface="Josefin Slab"/>
                <a:sym typeface="Josefin Slab"/>
              </a:rPr>
              <a:t>Consulting</a:t>
            </a:r>
            <a:endParaRPr sz="6000" dirty="0">
              <a:latin typeface="Josefin Slab"/>
              <a:ea typeface="Josefin Slab"/>
              <a:cs typeface="Josefin Slab"/>
              <a:sym typeface="Josefin Slab"/>
            </a:endParaRPr>
          </a:p>
        </p:txBody>
      </p:sp>
      <p:pic>
        <p:nvPicPr>
          <p:cNvPr id="167" name="Google Shape;167;p24"/>
          <p:cNvPicPr preferRelativeResize="0"/>
          <p:nvPr/>
        </p:nvPicPr>
        <p:blipFill rotWithShape="1">
          <a:blip r:embed="rId3">
            <a:alphaModFix/>
          </a:blip>
          <a:srcRect l="32805" t="2134" r="18158" b="2134"/>
          <a:stretch/>
        </p:blipFill>
        <p:spPr>
          <a:xfrm>
            <a:off x="7212650" y="0"/>
            <a:ext cx="1931351" cy="5143500"/>
          </a:xfrm>
          <a:prstGeom prst="rect">
            <a:avLst/>
          </a:prstGeom>
          <a:noFill/>
          <a:ln>
            <a:noFill/>
          </a:ln>
        </p:spPr>
      </p:pic>
      <p:sp>
        <p:nvSpPr>
          <p:cNvPr id="168" name="Google Shape;168;p24"/>
          <p:cNvSpPr txBox="1"/>
          <p:nvPr/>
        </p:nvSpPr>
        <p:spPr>
          <a:xfrm>
            <a:off x="154625" y="3896400"/>
            <a:ext cx="6699300" cy="825600"/>
          </a:xfrm>
          <a:prstGeom prst="rect">
            <a:avLst/>
          </a:prstGeom>
          <a:noFill/>
          <a:ln>
            <a:noFill/>
          </a:ln>
        </p:spPr>
        <p:txBody>
          <a:bodyPr spcFirstLastPara="1" wrap="square" lIns="91425" tIns="91425" rIns="91425" bIns="91425" anchor="t" anchorCtr="0">
            <a:noAutofit/>
          </a:bodyPr>
          <a:lstStyle/>
          <a:p>
            <a:pPr marL="0" lvl="0" indent="0" algn="r" rtl="0">
              <a:lnSpc>
                <a:spcPct val="200000"/>
              </a:lnSpc>
              <a:spcBef>
                <a:spcPts val="0"/>
              </a:spcBef>
              <a:spcAft>
                <a:spcPts val="0"/>
              </a:spcAft>
              <a:buNone/>
            </a:pPr>
            <a:r>
              <a:rPr lang="en" sz="1800">
                <a:solidFill>
                  <a:schemeClr val="lt1"/>
                </a:solidFill>
                <a:latin typeface="Times New Roman"/>
                <a:ea typeface="Times New Roman"/>
                <a:cs typeface="Times New Roman"/>
                <a:sym typeface="Times New Roman"/>
              </a:rPr>
              <a:t>Shane Bell    Caleb Caster     Andrew Froehlich </a:t>
            </a:r>
            <a:endParaRPr sz="1800">
              <a:solidFill>
                <a:schemeClr val="lt1"/>
              </a:solidFill>
              <a:latin typeface="Times New Roman"/>
              <a:ea typeface="Times New Roman"/>
              <a:cs typeface="Times New Roman"/>
              <a:sym typeface="Times New Roman"/>
            </a:endParaRPr>
          </a:p>
          <a:p>
            <a:pPr marL="0" lvl="0" indent="0" algn="r" rtl="0">
              <a:lnSpc>
                <a:spcPct val="200000"/>
              </a:lnSpc>
              <a:spcBef>
                <a:spcPts val="0"/>
              </a:spcBef>
              <a:spcAft>
                <a:spcPts val="0"/>
              </a:spcAft>
              <a:buClr>
                <a:schemeClr val="dk1"/>
              </a:buClr>
              <a:buSzPts val="1100"/>
              <a:buFont typeface="Arial"/>
              <a:buNone/>
            </a:pPr>
            <a:r>
              <a:rPr lang="en" sz="1800">
                <a:solidFill>
                  <a:schemeClr val="lt1"/>
                </a:solidFill>
                <a:latin typeface="Times New Roman"/>
                <a:ea typeface="Times New Roman"/>
                <a:cs typeface="Times New Roman"/>
                <a:sym typeface="Times New Roman"/>
              </a:rPr>
              <a:t>   Kevin Jones     Cameron Little    Jayna Winchester</a:t>
            </a:r>
            <a:endParaRPr sz="1800">
              <a:solidFill>
                <a:schemeClr val="lt1"/>
              </a:solidFill>
              <a:latin typeface="Times New Roman"/>
              <a:ea typeface="Times New Roman"/>
              <a:cs typeface="Times New Roman"/>
              <a:sym typeface="Times New Roman"/>
            </a:endParaRPr>
          </a:p>
        </p:txBody>
      </p:sp>
      <p:pic>
        <p:nvPicPr>
          <p:cNvPr id="169" name="Google Shape;169;p24"/>
          <p:cNvPicPr preferRelativeResize="0"/>
          <p:nvPr/>
        </p:nvPicPr>
        <p:blipFill rotWithShape="1">
          <a:blip r:embed="rId4">
            <a:alphaModFix/>
          </a:blip>
          <a:srcRect/>
          <a:stretch/>
        </p:blipFill>
        <p:spPr>
          <a:xfrm flipH="1">
            <a:off x="1961600" y="3020725"/>
            <a:ext cx="1228301" cy="777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3"/>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Online Order Form – Feasibility </a:t>
            </a:r>
            <a:r>
              <a:rPr lang="en-US" dirty="0"/>
              <a:t>Analysis</a:t>
            </a:r>
            <a:endParaRPr dirty="0"/>
          </a:p>
        </p:txBody>
      </p:sp>
      <p:sp>
        <p:nvSpPr>
          <p:cNvPr id="231" name="Google Shape;231;p33"/>
          <p:cNvSpPr txBox="1">
            <a:spLocks noGrp="1"/>
          </p:cNvSpPr>
          <p:nvPr>
            <p:ph type="body" idx="1"/>
          </p:nvPr>
        </p:nvSpPr>
        <p:spPr>
          <a:xfrm>
            <a:off x="387900" y="1489825"/>
            <a:ext cx="6918000" cy="3078900"/>
          </a:xfrm>
          <a:prstGeom prst="rect">
            <a:avLst/>
          </a:prstGeom>
        </p:spPr>
        <p:txBody>
          <a:bodyPr spcFirstLastPara="1" wrap="square" lIns="0" tIns="0" rIns="0" bIns="0" anchor="t" anchorCtr="0">
            <a:noAutofit/>
          </a:bodyPr>
          <a:lstStyle/>
          <a:p>
            <a:pPr marL="0" lvl="0" indent="0" rtl="0">
              <a:spcBef>
                <a:spcPts val="800"/>
              </a:spcBef>
              <a:spcAft>
                <a:spcPts val="0"/>
              </a:spcAft>
              <a:buNone/>
            </a:pPr>
            <a:r>
              <a:rPr lang="en" sz="2400" b="1" u="sng" dirty="0"/>
              <a:t>Economic</a:t>
            </a:r>
            <a:endParaRPr sz="2400" b="1" u="sng" dirty="0"/>
          </a:p>
          <a:p>
            <a:pPr marL="0" lvl="0" indent="0" rtl="0">
              <a:spcBef>
                <a:spcPts val="800"/>
              </a:spcBef>
              <a:spcAft>
                <a:spcPts val="0"/>
              </a:spcAft>
              <a:buNone/>
            </a:pPr>
            <a:r>
              <a:rPr lang="en" sz="1800" b="1" dirty="0"/>
              <a:t>Development Costs: </a:t>
            </a:r>
            <a:r>
              <a:rPr lang="en-US" sz="1800" dirty="0"/>
              <a:t>No direct costs</a:t>
            </a:r>
            <a:endParaRPr sz="1800" dirty="0"/>
          </a:p>
          <a:p>
            <a:pPr marL="0" lvl="0" indent="0" rtl="0">
              <a:spcBef>
                <a:spcPts val="800"/>
              </a:spcBef>
              <a:spcAft>
                <a:spcPts val="0"/>
              </a:spcAft>
              <a:buNone/>
            </a:pPr>
            <a:r>
              <a:rPr lang="en" sz="1800" b="1" dirty="0"/>
              <a:t>Operational Costs: </a:t>
            </a:r>
            <a:r>
              <a:rPr lang="en-US" sz="1800" dirty="0"/>
              <a:t>From cost of WordPress eCommerce site*: $1000 - $3000 / year</a:t>
            </a:r>
            <a:endParaRPr sz="1800" b="1" dirty="0"/>
          </a:p>
          <a:p>
            <a:pPr marL="0" lvl="0" indent="0" rtl="0">
              <a:spcBef>
                <a:spcPts val="800"/>
              </a:spcBef>
              <a:spcAft>
                <a:spcPts val="0"/>
              </a:spcAft>
              <a:buNone/>
            </a:pPr>
            <a:r>
              <a:rPr lang="en" sz="1800" b="1" dirty="0"/>
              <a:t>Tangible Benefits: ~</a:t>
            </a:r>
            <a:r>
              <a:rPr lang="en" sz="1800" dirty="0"/>
              <a:t>$50 </a:t>
            </a:r>
            <a:r>
              <a:rPr lang="en-US" sz="1800" dirty="0"/>
              <a:t>saved</a:t>
            </a:r>
            <a:r>
              <a:rPr lang="en" sz="1800" dirty="0"/>
              <a:t> for each order that doesn’t have to </a:t>
            </a:r>
            <a:r>
              <a:rPr lang="en-US" sz="1800" dirty="0"/>
              <a:t>be</a:t>
            </a:r>
            <a:r>
              <a:rPr lang="en" sz="1800" dirty="0"/>
              <a:t> call in to reassess the order with the customer (30 min-hour looking and calling is 30 min-hour baking base cake which is average $50).</a:t>
            </a:r>
            <a:endParaRPr sz="1800" dirty="0"/>
          </a:p>
          <a:p>
            <a:pPr marL="0" lvl="0" indent="0" rtl="0">
              <a:spcBef>
                <a:spcPts val="800"/>
              </a:spcBef>
              <a:spcAft>
                <a:spcPts val="0"/>
              </a:spcAft>
              <a:buNone/>
            </a:pPr>
            <a:r>
              <a:rPr lang="en" sz="1800" b="1" dirty="0"/>
              <a:t>Intangible Benefits and Costs: </a:t>
            </a:r>
            <a:r>
              <a:rPr lang="en" sz="1800" dirty="0"/>
              <a:t>Better Customer Service, better experience for customers</a:t>
            </a:r>
            <a:endParaRPr sz="1800" dirty="0"/>
          </a:p>
          <a:p>
            <a:pPr marL="0" lvl="0" indent="0" rtl="0">
              <a:spcBef>
                <a:spcPts val="800"/>
              </a:spcBef>
              <a:spcAft>
                <a:spcPts val="0"/>
              </a:spcAft>
              <a:buNone/>
            </a:pPr>
            <a:endParaRPr sz="1800" dirty="0"/>
          </a:p>
        </p:txBody>
      </p:sp>
      <p:sp>
        <p:nvSpPr>
          <p:cNvPr id="232" name="Google Shape;232;p33"/>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 name="TextBox 1">
            <a:extLst>
              <a:ext uri="{FF2B5EF4-FFF2-40B4-BE49-F238E27FC236}">
                <a16:creationId xmlns:a16="http://schemas.microsoft.com/office/drawing/2014/main" id="{FC21A5C6-B7F5-404D-AB86-2A195DDCE261}"/>
              </a:ext>
            </a:extLst>
          </p:cNvPr>
          <p:cNvSpPr txBox="1"/>
          <p:nvPr/>
        </p:nvSpPr>
        <p:spPr>
          <a:xfrm>
            <a:off x="95694" y="4820952"/>
            <a:ext cx="7397306" cy="276999"/>
          </a:xfrm>
          <a:prstGeom prst="rect">
            <a:avLst/>
          </a:prstGeom>
          <a:noFill/>
        </p:spPr>
        <p:txBody>
          <a:bodyPr wrap="square" rtlCol="0">
            <a:spAutoFit/>
          </a:bodyPr>
          <a:lstStyle/>
          <a:p>
            <a:r>
              <a:rPr lang="en-US" sz="1200" dirty="0">
                <a:solidFill>
                  <a:schemeClr val="tx1">
                    <a:lumMod val="50000"/>
                    <a:lumOff val="50000"/>
                  </a:schemeClr>
                </a:solidFill>
              </a:rPr>
              <a:t>* https://www.wpbeginner.com/beginners-guide/how-much-does-it-cost-to-build-a-wordpress-website/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4"/>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Online Order Form – Feasibility </a:t>
            </a:r>
            <a:r>
              <a:rPr lang="en-US" dirty="0"/>
              <a:t>Analysis</a:t>
            </a:r>
            <a:endParaRPr dirty="0"/>
          </a:p>
        </p:txBody>
      </p:sp>
      <p:sp>
        <p:nvSpPr>
          <p:cNvPr id="238" name="Google Shape;238;p34"/>
          <p:cNvSpPr txBox="1">
            <a:spLocks noGrp="1"/>
          </p:cNvSpPr>
          <p:nvPr>
            <p:ph type="body" idx="1"/>
          </p:nvPr>
        </p:nvSpPr>
        <p:spPr>
          <a:xfrm>
            <a:off x="387900" y="1489825"/>
            <a:ext cx="68094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dirty="0"/>
              <a:t>Organizational</a:t>
            </a:r>
            <a:endParaRPr sz="2200" b="1" u="sng" dirty="0"/>
          </a:p>
          <a:p>
            <a:pPr marL="0" lvl="0" indent="0" rtl="0">
              <a:lnSpc>
                <a:spcPct val="115000"/>
              </a:lnSpc>
              <a:spcBef>
                <a:spcPts val="800"/>
              </a:spcBef>
              <a:spcAft>
                <a:spcPts val="0"/>
              </a:spcAft>
              <a:buNone/>
            </a:pPr>
            <a:r>
              <a:rPr lang="en" sz="1800" b="1" dirty="0"/>
              <a:t>Project Champion(s): </a:t>
            </a:r>
            <a:r>
              <a:rPr lang="en" sz="1800" dirty="0"/>
              <a:t>Dr. Barker</a:t>
            </a:r>
            <a:endParaRPr sz="1800" dirty="0"/>
          </a:p>
          <a:p>
            <a:pPr marL="0" lvl="0" indent="0" rtl="0">
              <a:lnSpc>
                <a:spcPct val="115000"/>
              </a:lnSpc>
              <a:spcBef>
                <a:spcPts val="800"/>
              </a:spcBef>
              <a:spcAft>
                <a:spcPts val="0"/>
              </a:spcAft>
              <a:buNone/>
            </a:pPr>
            <a:r>
              <a:rPr lang="en" sz="1800" b="1" dirty="0"/>
              <a:t>Senior Management: </a:t>
            </a:r>
            <a:r>
              <a:rPr lang="en" sz="1800" dirty="0"/>
              <a:t>Karoline Gardner</a:t>
            </a:r>
            <a:endParaRPr sz="1800" dirty="0"/>
          </a:p>
          <a:p>
            <a:pPr marL="0" lvl="0" indent="0" rtl="0">
              <a:lnSpc>
                <a:spcPct val="115000"/>
              </a:lnSpc>
              <a:spcBef>
                <a:spcPts val="800"/>
              </a:spcBef>
              <a:spcAft>
                <a:spcPts val="0"/>
              </a:spcAft>
              <a:buNone/>
            </a:pPr>
            <a:r>
              <a:rPr lang="en" sz="1800" b="1" dirty="0"/>
              <a:t>Users: </a:t>
            </a:r>
            <a:r>
              <a:rPr lang="en" sz="1800" dirty="0"/>
              <a:t>Karoline and Customers</a:t>
            </a:r>
            <a:endParaRPr sz="1800" dirty="0"/>
          </a:p>
          <a:p>
            <a:pPr marL="0" lvl="0" indent="0" rtl="0">
              <a:lnSpc>
                <a:spcPct val="115000"/>
              </a:lnSpc>
              <a:spcBef>
                <a:spcPts val="800"/>
              </a:spcBef>
              <a:spcAft>
                <a:spcPts val="0"/>
              </a:spcAft>
              <a:buNone/>
            </a:pPr>
            <a:r>
              <a:rPr lang="en" sz="1800" b="1" dirty="0"/>
              <a:t>Strategic Alignment:</a:t>
            </a:r>
            <a:r>
              <a:rPr lang="en" sz="1800" dirty="0"/>
              <a:t> Strongly aligned with business purpose.</a:t>
            </a:r>
            <a:endParaRPr sz="1800" dirty="0"/>
          </a:p>
        </p:txBody>
      </p:sp>
      <p:sp>
        <p:nvSpPr>
          <p:cNvPr id="239" name="Google Shape;239;p34"/>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5"/>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Scheduling</a:t>
            </a:r>
            <a:endParaRPr/>
          </a:p>
        </p:txBody>
      </p:sp>
      <p:sp>
        <p:nvSpPr>
          <p:cNvPr id="245" name="Google Shape;245;p35"/>
          <p:cNvSpPr txBox="1">
            <a:spLocks noGrp="1"/>
          </p:cNvSpPr>
          <p:nvPr>
            <p:ph type="body" idx="1"/>
          </p:nvPr>
        </p:nvSpPr>
        <p:spPr>
          <a:xfrm>
            <a:off x="387900" y="1489825"/>
            <a:ext cx="6885300" cy="3078900"/>
          </a:xfrm>
          <a:prstGeom prst="rect">
            <a:avLst/>
          </a:prstGeom>
        </p:spPr>
        <p:txBody>
          <a:bodyPr spcFirstLastPara="1" wrap="square" lIns="0" tIns="0" rIns="0" bIns="0" anchor="t" anchorCtr="0">
            <a:noAutofit/>
          </a:bodyPr>
          <a:lstStyle/>
          <a:p>
            <a:pPr marL="0" lvl="0" indent="0" rtl="0">
              <a:spcBef>
                <a:spcPts val="800"/>
              </a:spcBef>
              <a:spcAft>
                <a:spcPts val="0"/>
              </a:spcAft>
              <a:buNone/>
            </a:pPr>
            <a:r>
              <a:rPr lang="en" sz="1800"/>
              <a:t>Problem</a:t>
            </a:r>
            <a:endParaRPr sz="1800"/>
          </a:p>
          <a:p>
            <a:pPr marL="457200" lvl="0" indent="-342900" rtl="0">
              <a:spcBef>
                <a:spcPts val="800"/>
              </a:spcBef>
              <a:spcAft>
                <a:spcPts val="0"/>
              </a:spcAft>
              <a:buSzPts val="1800"/>
              <a:buChar char="➔"/>
            </a:pPr>
            <a:r>
              <a:rPr lang="en" sz="1800"/>
              <a:t>No system for scheduling orders</a:t>
            </a:r>
            <a:endParaRPr sz="1800"/>
          </a:p>
          <a:p>
            <a:pPr marL="457200" lvl="0" indent="-342900" rtl="0">
              <a:spcBef>
                <a:spcPts val="0"/>
              </a:spcBef>
              <a:spcAft>
                <a:spcPts val="0"/>
              </a:spcAft>
              <a:buSzPts val="1800"/>
              <a:buChar char="➔"/>
            </a:pPr>
            <a:r>
              <a:rPr lang="en" sz="1800"/>
              <a:t>Unorganized</a:t>
            </a:r>
            <a:endParaRPr sz="1800"/>
          </a:p>
          <a:p>
            <a:pPr marL="914400" lvl="0" indent="-342900" rtl="0">
              <a:spcBef>
                <a:spcPts val="0"/>
              </a:spcBef>
              <a:spcAft>
                <a:spcPts val="0"/>
              </a:spcAft>
              <a:buSzPts val="1800"/>
              <a:buChar char="●"/>
            </a:pPr>
            <a:r>
              <a:rPr lang="en" sz="1800"/>
              <a:t>Difficult to keep track of when orders are due</a:t>
            </a:r>
            <a:endParaRPr sz="1800"/>
          </a:p>
          <a:p>
            <a:pPr marL="0" lvl="0" indent="0" rtl="0">
              <a:spcBef>
                <a:spcPts val="800"/>
              </a:spcBef>
              <a:spcAft>
                <a:spcPts val="0"/>
              </a:spcAft>
              <a:buNone/>
            </a:pPr>
            <a:r>
              <a:rPr lang="en" sz="1800"/>
              <a:t>Solution</a:t>
            </a:r>
            <a:endParaRPr sz="1800"/>
          </a:p>
          <a:p>
            <a:pPr marL="457200" lvl="0" indent="-342900" rtl="0">
              <a:spcBef>
                <a:spcPts val="800"/>
              </a:spcBef>
              <a:spcAft>
                <a:spcPts val="0"/>
              </a:spcAft>
              <a:buSzPts val="1800"/>
              <a:buChar char="➔"/>
            </a:pPr>
            <a:r>
              <a:rPr lang="en" sz="1800"/>
              <a:t>Web based scheduling system</a:t>
            </a:r>
            <a:endParaRPr sz="1800"/>
          </a:p>
          <a:p>
            <a:pPr marL="914400" lvl="0" indent="-342900" rtl="0">
              <a:spcBef>
                <a:spcPts val="0"/>
              </a:spcBef>
              <a:spcAft>
                <a:spcPts val="0"/>
              </a:spcAft>
              <a:buSzPts val="1800"/>
              <a:buChar char="●"/>
            </a:pPr>
            <a:r>
              <a:rPr lang="en" sz="1800"/>
              <a:t>Saves time</a:t>
            </a:r>
            <a:endParaRPr sz="1800"/>
          </a:p>
          <a:p>
            <a:pPr marL="914400" lvl="0" indent="-342900" rtl="0">
              <a:spcBef>
                <a:spcPts val="0"/>
              </a:spcBef>
              <a:spcAft>
                <a:spcPts val="0"/>
              </a:spcAft>
              <a:buSzPts val="1800"/>
              <a:buChar char="●"/>
            </a:pPr>
            <a:r>
              <a:rPr lang="en" sz="1800"/>
              <a:t>Easier for customers</a:t>
            </a:r>
            <a:endParaRPr sz="1800"/>
          </a:p>
          <a:p>
            <a:pPr marL="914400" lvl="0" indent="-342900" rtl="0">
              <a:spcBef>
                <a:spcPts val="0"/>
              </a:spcBef>
              <a:spcAft>
                <a:spcPts val="0"/>
              </a:spcAft>
              <a:buSzPts val="1800"/>
              <a:buChar char="●"/>
            </a:pPr>
            <a:r>
              <a:rPr lang="en" sz="1800"/>
              <a:t>Centralized place to keep track of orders</a:t>
            </a:r>
            <a:endParaRPr sz="1800"/>
          </a:p>
        </p:txBody>
      </p:sp>
      <p:sp>
        <p:nvSpPr>
          <p:cNvPr id="246" name="Google Shape;246;p35"/>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Scheduling – Feasibility </a:t>
            </a:r>
            <a:r>
              <a:rPr lang="en-US" dirty="0"/>
              <a:t>Analysis</a:t>
            </a:r>
            <a:endParaRPr dirty="0"/>
          </a:p>
        </p:txBody>
      </p:sp>
      <p:sp>
        <p:nvSpPr>
          <p:cNvPr id="252" name="Google Shape;252;p36"/>
          <p:cNvSpPr txBox="1">
            <a:spLocks noGrp="1"/>
          </p:cNvSpPr>
          <p:nvPr>
            <p:ph type="body" idx="1"/>
          </p:nvPr>
        </p:nvSpPr>
        <p:spPr>
          <a:xfrm>
            <a:off x="387900" y="1489824"/>
            <a:ext cx="83682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a:t>Technical</a:t>
            </a:r>
            <a:endParaRPr sz="2200" b="1" u="sng"/>
          </a:p>
          <a:p>
            <a:pPr marL="0" lvl="0" indent="0" rtl="0">
              <a:lnSpc>
                <a:spcPct val="115000"/>
              </a:lnSpc>
              <a:spcBef>
                <a:spcPts val="800"/>
              </a:spcBef>
              <a:spcAft>
                <a:spcPts val="0"/>
              </a:spcAft>
              <a:buNone/>
            </a:pPr>
            <a:r>
              <a:rPr lang="en" sz="1800" b="1"/>
              <a:t>Familiarity with Function Area:</a:t>
            </a:r>
            <a:r>
              <a:rPr lang="en" sz="1800"/>
              <a:t> Low Risk.</a:t>
            </a:r>
            <a:endParaRPr sz="1800"/>
          </a:p>
          <a:p>
            <a:pPr marL="0" lvl="0" indent="0" rtl="0">
              <a:lnSpc>
                <a:spcPct val="115000"/>
              </a:lnSpc>
              <a:spcBef>
                <a:spcPts val="800"/>
              </a:spcBef>
              <a:spcAft>
                <a:spcPts val="0"/>
              </a:spcAft>
              <a:buNone/>
            </a:pPr>
            <a:r>
              <a:rPr lang="en" sz="1800" b="1"/>
              <a:t>Familiarity with Technology: </a:t>
            </a:r>
            <a:r>
              <a:rPr lang="en" sz="1800"/>
              <a:t>High Risk.</a:t>
            </a:r>
            <a:endParaRPr sz="1800"/>
          </a:p>
          <a:p>
            <a:pPr marL="0" lvl="0" indent="0" rtl="0">
              <a:lnSpc>
                <a:spcPct val="115000"/>
              </a:lnSpc>
              <a:spcBef>
                <a:spcPts val="800"/>
              </a:spcBef>
              <a:spcAft>
                <a:spcPts val="0"/>
              </a:spcAft>
              <a:buNone/>
            </a:pPr>
            <a:r>
              <a:rPr lang="en" sz="1800" b="1"/>
              <a:t>Project size: </a:t>
            </a:r>
            <a:r>
              <a:rPr lang="en" sz="1800"/>
              <a:t>Small</a:t>
            </a:r>
            <a:endParaRPr sz="1800"/>
          </a:p>
          <a:p>
            <a:pPr marL="0" lvl="0" indent="0" rtl="0">
              <a:lnSpc>
                <a:spcPct val="115000"/>
              </a:lnSpc>
              <a:spcBef>
                <a:spcPts val="800"/>
              </a:spcBef>
              <a:spcAft>
                <a:spcPts val="0"/>
              </a:spcAft>
              <a:buNone/>
            </a:pPr>
            <a:r>
              <a:rPr lang="en" sz="1800" b="1"/>
              <a:t>Compatibility: </a:t>
            </a:r>
            <a:r>
              <a:rPr lang="en" sz="1800"/>
              <a:t>Low Risk</a:t>
            </a:r>
            <a:endParaRPr sz="1800"/>
          </a:p>
          <a:p>
            <a:pPr marL="914400" lvl="0" indent="-342900" rtl="0">
              <a:lnSpc>
                <a:spcPct val="115000"/>
              </a:lnSpc>
              <a:spcBef>
                <a:spcPts val="800"/>
              </a:spcBef>
              <a:spcAft>
                <a:spcPts val="0"/>
              </a:spcAft>
              <a:buSzPts val="1800"/>
              <a:buChar char="●"/>
            </a:pPr>
            <a:r>
              <a:rPr lang="en" sz="1800"/>
              <a:t>No existing Website, easier to implement</a:t>
            </a:r>
            <a:endParaRPr sz="1800"/>
          </a:p>
        </p:txBody>
      </p:sp>
      <p:sp>
        <p:nvSpPr>
          <p:cNvPr id="253" name="Google Shape;253;p36"/>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7"/>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Scheduling – Feasibility </a:t>
            </a:r>
            <a:r>
              <a:rPr lang="en-US" dirty="0"/>
              <a:t>Analysis</a:t>
            </a:r>
            <a:endParaRPr dirty="0"/>
          </a:p>
        </p:txBody>
      </p:sp>
      <p:sp>
        <p:nvSpPr>
          <p:cNvPr id="259" name="Google Shape;259;p37"/>
          <p:cNvSpPr txBox="1">
            <a:spLocks noGrp="1"/>
          </p:cNvSpPr>
          <p:nvPr>
            <p:ph type="body" idx="1"/>
          </p:nvPr>
        </p:nvSpPr>
        <p:spPr>
          <a:xfrm>
            <a:off x="387900" y="1489825"/>
            <a:ext cx="8368200" cy="3343200"/>
          </a:xfrm>
          <a:prstGeom prst="rect">
            <a:avLst/>
          </a:prstGeom>
        </p:spPr>
        <p:txBody>
          <a:bodyPr spcFirstLastPara="1" wrap="square" lIns="0" tIns="0" rIns="0" bIns="0" anchor="t" anchorCtr="0">
            <a:noAutofit/>
          </a:bodyPr>
          <a:lstStyle/>
          <a:p>
            <a:pPr marL="0" lvl="0" indent="0" rtl="0">
              <a:spcBef>
                <a:spcPts val="800"/>
              </a:spcBef>
              <a:spcAft>
                <a:spcPts val="0"/>
              </a:spcAft>
              <a:buNone/>
            </a:pPr>
            <a:r>
              <a:rPr lang="en" sz="2400" b="1" u="sng"/>
              <a:t>Economic</a:t>
            </a:r>
            <a:endParaRPr sz="2400" b="1" u="sng"/>
          </a:p>
          <a:p>
            <a:pPr marL="0" lvl="0" indent="0" rtl="0">
              <a:spcBef>
                <a:spcPts val="800"/>
              </a:spcBef>
              <a:spcAft>
                <a:spcPts val="0"/>
              </a:spcAft>
              <a:buNone/>
            </a:pPr>
            <a:r>
              <a:rPr lang="en" sz="1800" b="1"/>
              <a:t>Development Costs: </a:t>
            </a:r>
            <a:r>
              <a:rPr lang="en" sz="1800"/>
              <a:t>Low</a:t>
            </a:r>
            <a:endParaRPr sz="1800"/>
          </a:p>
          <a:p>
            <a:pPr marL="0" lvl="0" indent="0" rtl="0">
              <a:spcBef>
                <a:spcPts val="800"/>
              </a:spcBef>
              <a:spcAft>
                <a:spcPts val="0"/>
              </a:spcAft>
              <a:buNone/>
            </a:pPr>
            <a:r>
              <a:rPr lang="en" sz="1800" b="1"/>
              <a:t>Operational Costs: </a:t>
            </a:r>
            <a:r>
              <a:rPr lang="en" sz="1800"/>
              <a:t>Cost of hosting the website</a:t>
            </a:r>
            <a:endParaRPr sz="1800"/>
          </a:p>
          <a:p>
            <a:pPr marL="914400" lvl="2" indent="-342900" rtl="0">
              <a:spcBef>
                <a:spcPts val="400"/>
              </a:spcBef>
              <a:spcAft>
                <a:spcPts val="0"/>
              </a:spcAft>
              <a:buSzPts val="1800"/>
              <a:buChar char="●"/>
            </a:pPr>
            <a:r>
              <a:rPr lang="en" sz="1800"/>
              <a:t>$20-$30 per month, ~$300 annually</a:t>
            </a:r>
            <a:endParaRPr sz="1800"/>
          </a:p>
          <a:p>
            <a:pPr marL="0" lvl="0" indent="0" rtl="0">
              <a:spcBef>
                <a:spcPts val="800"/>
              </a:spcBef>
              <a:spcAft>
                <a:spcPts val="0"/>
              </a:spcAft>
              <a:buNone/>
            </a:pPr>
            <a:r>
              <a:rPr lang="en" sz="1800" b="1"/>
              <a:t>Tangible Benefits: </a:t>
            </a:r>
            <a:r>
              <a:rPr lang="en" sz="1800"/>
              <a:t>Increased Revenue Opportunity</a:t>
            </a:r>
            <a:endParaRPr sz="1800"/>
          </a:p>
          <a:p>
            <a:pPr marL="914400" lvl="2" indent="-342900" rtl="0">
              <a:spcBef>
                <a:spcPts val="400"/>
              </a:spcBef>
              <a:spcAft>
                <a:spcPts val="0"/>
              </a:spcAft>
              <a:buSzPts val="1800"/>
              <a:buChar char="●"/>
            </a:pPr>
            <a:r>
              <a:rPr lang="en" sz="1800"/>
              <a:t>Saves 5 minutes per phone call to schedule</a:t>
            </a:r>
            <a:endParaRPr sz="1800"/>
          </a:p>
          <a:p>
            <a:pPr marL="914400" lvl="2" indent="-342900" rtl="0">
              <a:spcBef>
                <a:spcPts val="400"/>
              </a:spcBef>
              <a:spcAft>
                <a:spcPts val="0"/>
              </a:spcAft>
              <a:buSzPts val="1800"/>
              <a:buChar char="●"/>
            </a:pPr>
            <a:r>
              <a:rPr lang="en" sz="1800"/>
              <a:t>Use the time saved to work on cakes or make cupcakes</a:t>
            </a:r>
            <a:endParaRPr sz="1800"/>
          </a:p>
          <a:p>
            <a:pPr marL="1371600" lvl="3" indent="-311150" rtl="0">
              <a:spcBef>
                <a:spcPts val="400"/>
              </a:spcBef>
              <a:spcAft>
                <a:spcPts val="0"/>
              </a:spcAft>
              <a:buSzPts val="1300"/>
              <a:buChar char="○"/>
            </a:pPr>
            <a:r>
              <a:rPr lang="en" sz="1300"/>
              <a:t>$1 per cupcake, 5 cupcakes per 5 minutes, $5 increase in Sales Opportunity</a:t>
            </a:r>
            <a:endParaRPr sz="1300"/>
          </a:p>
          <a:p>
            <a:pPr marL="0" lvl="0" indent="0" rtl="0">
              <a:spcBef>
                <a:spcPts val="800"/>
              </a:spcBef>
              <a:spcAft>
                <a:spcPts val="0"/>
              </a:spcAft>
              <a:buNone/>
            </a:pPr>
            <a:r>
              <a:rPr lang="en" sz="1800" b="1"/>
              <a:t>Intangible Benefits and Costs: </a:t>
            </a:r>
            <a:r>
              <a:rPr lang="en" sz="1800"/>
              <a:t>Improved Customer Experience</a:t>
            </a:r>
            <a:endParaRPr sz="2200"/>
          </a:p>
        </p:txBody>
      </p:sp>
      <p:sp>
        <p:nvSpPr>
          <p:cNvPr id="260" name="Google Shape;260;p37"/>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Scheduling – Feasibility </a:t>
            </a:r>
            <a:r>
              <a:rPr lang="en-US" dirty="0"/>
              <a:t>Analysis</a:t>
            </a:r>
            <a:endParaRPr dirty="0"/>
          </a:p>
        </p:txBody>
      </p:sp>
      <p:sp>
        <p:nvSpPr>
          <p:cNvPr id="266" name="Google Shape;266;p38"/>
          <p:cNvSpPr txBox="1">
            <a:spLocks noGrp="1"/>
          </p:cNvSpPr>
          <p:nvPr>
            <p:ph type="body" idx="1"/>
          </p:nvPr>
        </p:nvSpPr>
        <p:spPr>
          <a:xfrm>
            <a:off x="387900" y="1489824"/>
            <a:ext cx="83682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dirty="0"/>
              <a:t>Organizational</a:t>
            </a:r>
            <a:endParaRPr sz="2200" b="1" u="sng" dirty="0"/>
          </a:p>
          <a:p>
            <a:pPr marL="0" lvl="0" indent="0">
              <a:lnSpc>
                <a:spcPct val="115000"/>
              </a:lnSpc>
              <a:buNone/>
            </a:pPr>
            <a:r>
              <a:rPr lang="en" sz="1800" b="1" dirty="0"/>
              <a:t>Project Champion(s): </a:t>
            </a:r>
            <a:r>
              <a:rPr lang="en-US" sz="1800" dirty="0"/>
              <a:t>Dr. Barker</a:t>
            </a:r>
          </a:p>
          <a:p>
            <a:pPr marL="0" lvl="0" indent="0" rtl="0">
              <a:lnSpc>
                <a:spcPct val="115000"/>
              </a:lnSpc>
              <a:spcBef>
                <a:spcPts val="800"/>
              </a:spcBef>
              <a:spcAft>
                <a:spcPts val="0"/>
              </a:spcAft>
              <a:buNone/>
            </a:pPr>
            <a:r>
              <a:rPr lang="en" sz="1800" b="1" dirty="0"/>
              <a:t>Senior Management: </a:t>
            </a:r>
            <a:r>
              <a:rPr lang="en" sz="1800" dirty="0"/>
              <a:t>Karoline Gardner</a:t>
            </a:r>
            <a:endParaRPr sz="1800" dirty="0"/>
          </a:p>
          <a:p>
            <a:pPr marL="0" lvl="0" indent="0" rtl="0">
              <a:lnSpc>
                <a:spcPct val="115000"/>
              </a:lnSpc>
              <a:spcBef>
                <a:spcPts val="800"/>
              </a:spcBef>
              <a:spcAft>
                <a:spcPts val="0"/>
              </a:spcAft>
              <a:buNone/>
            </a:pPr>
            <a:r>
              <a:rPr lang="en" sz="1800" b="1" dirty="0"/>
              <a:t>Users: </a:t>
            </a:r>
            <a:r>
              <a:rPr lang="en" sz="1800" dirty="0"/>
              <a:t>Karoline and Customers</a:t>
            </a:r>
            <a:endParaRPr sz="1800" dirty="0"/>
          </a:p>
          <a:p>
            <a:pPr marL="0" lvl="0" indent="0" rtl="0">
              <a:lnSpc>
                <a:spcPct val="115000"/>
              </a:lnSpc>
              <a:spcBef>
                <a:spcPts val="800"/>
              </a:spcBef>
              <a:spcAft>
                <a:spcPts val="0"/>
              </a:spcAft>
              <a:buNone/>
            </a:pPr>
            <a:r>
              <a:rPr lang="en" sz="1800" b="1" dirty="0"/>
              <a:t>Strategic Alignment:</a:t>
            </a:r>
            <a:r>
              <a:rPr lang="en" sz="1800" dirty="0"/>
              <a:t> Aligns well with the business objectives</a:t>
            </a:r>
            <a:endParaRPr sz="1800" dirty="0"/>
          </a:p>
          <a:p>
            <a:pPr marL="914400" lvl="0" indent="-342900" rtl="0">
              <a:lnSpc>
                <a:spcPct val="115000"/>
              </a:lnSpc>
              <a:spcBef>
                <a:spcPts val="800"/>
              </a:spcBef>
              <a:spcAft>
                <a:spcPts val="0"/>
              </a:spcAft>
              <a:buSzPts val="1800"/>
              <a:buChar char="●"/>
            </a:pPr>
            <a:r>
              <a:rPr lang="en" sz="1800" dirty="0"/>
              <a:t>Streamlines the process of ordering and delivery/pickup</a:t>
            </a:r>
            <a:endParaRPr sz="1800" dirty="0"/>
          </a:p>
        </p:txBody>
      </p:sp>
      <p:sp>
        <p:nvSpPr>
          <p:cNvPr id="267" name="Google Shape;267;p38"/>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9"/>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Accounting System</a:t>
            </a:r>
            <a:endParaRPr/>
          </a:p>
        </p:txBody>
      </p:sp>
      <p:sp>
        <p:nvSpPr>
          <p:cNvPr id="273" name="Google Shape;273;p39"/>
          <p:cNvSpPr txBox="1">
            <a:spLocks noGrp="1"/>
          </p:cNvSpPr>
          <p:nvPr>
            <p:ph type="body" idx="1"/>
          </p:nvPr>
        </p:nvSpPr>
        <p:spPr>
          <a:xfrm>
            <a:off x="387900" y="1489825"/>
            <a:ext cx="6826500" cy="34854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1800"/>
              <a:t>Problems</a:t>
            </a:r>
            <a:endParaRPr sz="1800"/>
          </a:p>
          <a:p>
            <a:pPr marL="457200" lvl="0" indent="-342900" rtl="0">
              <a:lnSpc>
                <a:spcPct val="115000"/>
              </a:lnSpc>
              <a:spcBef>
                <a:spcPts val="800"/>
              </a:spcBef>
              <a:spcAft>
                <a:spcPts val="0"/>
              </a:spcAft>
              <a:buSzPts val="1800"/>
              <a:buChar char="➔"/>
            </a:pPr>
            <a:r>
              <a:rPr lang="en" sz="1800"/>
              <a:t>Keeping track of cash flow</a:t>
            </a:r>
            <a:endParaRPr sz="1800"/>
          </a:p>
          <a:p>
            <a:pPr marL="914400" lvl="0" indent="-330200" rtl="0">
              <a:lnSpc>
                <a:spcPct val="115000"/>
              </a:lnSpc>
              <a:spcBef>
                <a:spcPts val="0"/>
              </a:spcBef>
              <a:spcAft>
                <a:spcPts val="0"/>
              </a:spcAft>
              <a:buSzPts val="1600"/>
              <a:buChar char="●"/>
            </a:pPr>
            <a:r>
              <a:rPr lang="en" sz="1600"/>
              <a:t>How much are you spending on inventory?</a:t>
            </a:r>
            <a:endParaRPr sz="1800"/>
          </a:p>
          <a:p>
            <a:pPr marL="457200" lvl="0" indent="-342900" rtl="0">
              <a:lnSpc>
                <a:spcPct val="115000"/>
              </a:lnSpc>
              <a:spcBef>
                <a:spcPts val="0"/>
              </a:spcBef>
              <a:spcAft>
                <a:spcPts val="0"/>
              </a:spcAft>
              <a:buSzPts val="1800"/>
              <a:buChar char="➔"/>
            </a:pPr>
            <a:r>
              <a:rPr lang="en" sz="1800"/>
              <a:t>Tax Evasion issues </a:t>
            </a:r>
            <a:endParaRPr sz="1800"/>
          </a:p>
          <a:p>
            <a:pPr marL="0" lvl="0" indent="0" rtl="0">
              <a:lnSpc>
                <a:spcPct val="115000"/>
              </a:lnSpc>
              <a:spcBef>
                <a:spcPts val="800"/>
              </a:spcBef>
              <a:spcAft>
                <a:spcPts val="0"/>
              </a:spcAft>
              <a:buNone/>
            </a:pPr>
            <a:r>
              <a:rPr lang="en" sz="1800"/>
              <a:t>Solution</a:t>
            </a:r>
            <a:endParaRPr sz="1800"/>
          </a:p>
          <a:p>
            <a:pPr marL="457200" lvl="0" indent="-342900" rtl="0">
              <a:lnSpc>
                <a:spcPct val="115000"/>
              </a:lnSpc>
              <a:spcBef>
                <a:spcPts val="800"/>
              </a:spcBef>
              <a:spcAft>
                <a:spcPts val="0"/>
              </a:spcAft>
              <a:buSzPts val="1800"/>
              <a:buChar char="➔"/>
            </a:pPr>
            <a:r>
              <a:rPr lang="en" sz="1800"/>
              <a:t>Online Accounting System</a:t>
            </a:r>
            <a:endParaRPr sz="1800"/>
          </a:p>
          <a:p>
            <a:pPr marL="914400" lvl="0" indent="-330200" rtl="0">
              <a:lnSpc>
                <a:spcPct val="115000"/>
              </a:lnSpc>
              <a:spcBef>
                <a:spcPts val="0"/>
              </a:spcBef>
              <a:spcAft>
                <a:spcPts val="0"/>
              </a:spcAft>
              <a:buSzPts val="1600"/>
              <a:buChar char="●"/>
            </a:pPr>
            <a:r>
              <a:rPr lang="en" sz="1600"/>
              <a:t>Tracking income and expenses</a:t>
            </a:r>
            <a:endParaRPr sz="1600"/>
          </a:p>
          <a:p>
            <a:pPr marL="914400" lvl="0" indent="-330200" rtl="0">
              <a:lnSpc>
                <a:spcPct val="115000"/>
              </a:lnSpc>
              <a:spcBef>
                <a:spcPts val="0"/>
              </a:spcBef>
              <a:spcAft>
                <a:spcPts val="0"/>
              </a:spcAft>
              <a:buSzPts val="1600"/>
              <a:buChar char="●"/>
            </a:pPr>
            <a:r>
              <a:rPr lang="en" sz="1600"/>
              <a:t>Sending Estimates</a:t>
            </a:r>
            <a:endParaRPr sz="1600"/>
          </a:p>
          <a:p>
            <a:pPr marL="914400" lvl="0" indent="-330200">
              <a:lnSpc>
                <a:spcPct val="115000"/>
              </a:lnSpc>
              <a:spcBef>
                <a:spcPts val="0"/>
              </a:spcBef>
              <a:spcAft>
                <a:spcPts val="0"/>
              </a:spcAft>
              <a:buSzPts val="1600"/>
              <a:buChar char="●"/>
            </a:pPr>
            <a:r>
              <a:rPr lang="en" sz="1600"/>
              <a:t>Tracking Sales and Sales Tax</a:t>
            </a:r>
            <a:endParaRPr sz="1600"/>
          </a:p>
        </p:txBody>
      </p:sp>
      <p:sp>
        <p:nvSpPr>
          <p:cNvPr id="274" name="Google Shape;274;p39"/>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Accounting System – Feasibility </a:t>
            </a:r>
            <a:r>
              <a:rPr lang="en-US" dirty="0"/>
              <a:t>Analysis</a:t>
            </a:r>
            <a:endParaRPr dirty="0"/>
          </a:p>
        </p:txBody>
      </p:sp>
      <p:sp>
        <p:nvSpPr>
          <p:cNvPr id="280" name="Google Shape;280;p40"/>
          <p:cNvSpPr txBox="1">
            <a:spLocks noGrp="1"/>
          </p:cNvSpPr>
          <p:nvPr>
            <p:ph type="body" idx="1"/>
          </p:nvPr>
        </p:nvSpPr>
        <p:spPr>
          <a:xfrm>
            <a:off x="387900" y="1489824"/>
            <a:ext cx="83682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a:t>Technical</a:t>
            </a:r>
            <a:endParaRPr sz="2200" b="1" u="sng"/>
          </a:p>
          <a:p>
            <a:pPr marL="0" lvl="0" indent="0" rtl="0">
              <a:lnSpc>
                <a:spcPct val="115000"/>
              </a:lnSpc>
              <a:spcBef>
                <a:spcPts val="800"/>
              </a:spcBef>
              <a:spcAft>
                <a:spcPts val="0"/>
              </a:spcAft>
              <a:buNone/>
            </a:pPr>
            <a:r>
              <a:rPr lang="en" sz="1800" b="1"/>
              <a:t>Familiarity with Function Area:</a:t>
            </a:r>
            <a:r>
              <a:rPr lang="en" sz="1800"/>
              <a:t> Low Risk.</a:t>
            </a:r>
            <a:endParaRPr sz="1800"/>
          </a:p>
          <a:p>
            <a:pPr marL="0" lvl="0" indent="0" rtl="0">
              <a:lnSpc>
                <a:spcPct val="115000"/>
              </a:lnSpc>
              <a:spcBef>
                <a:spcPts val="800"/>
              </a:spcBef>
              <a:spcAft>
                <a:spcPts val="0"/>
              </a:spcAft>
              <a:buNone/>
            </a:pPr>
            <a:r>
              <a:rPr lang="en" sz="1800" b="1"/>
              <a:t>Familiarity with Technology: </a:t>
            </a:r>
            <a:r>
              <a:rPr lang="en" sz="1800"/>
              <a:t>High Risk.</a:t>
            </a:r>
            <a:endParaRPr sz="1800"/>
          </a:p>
          <a:p>
            <a:pPr marL="0" lvl="0" indent="0" rtl="0">
              <a:lnSpc>
                <a:spcPct val="115000"/>
              </a:lnSpc>
              <a:spcBef>
                <a:spcPts val="800"/>
              </a:spcBef>
              <a:spcAft>
                <a:spcPts val="0"/>
              </a:spcAft>
              <a:buNone/>
            </a:pPr>
            <a:r>
              <a:rPr lang="en" sz="1800" b="1"/>
              <a:t>Project size: </a:t>
            </a:r>
            <a:r>
              <a:rPr lang="en" sz="1800"/>
              <a:t>Small</a:t>
            </a:r>
            <a:endParaRPr sz="1800"/>
          </a:p>
          <a:p>
            <a:pPr marL="0" lvl="0" indent="0" rtl="0">
              <a:lnSpc>
                <a:spcPct val="115000"/>
              </a:lnSpc>
              <a:spcBef>
                <a:spcPts val="800"/>
              </a:spcBef>
              <a:spcAft>
                <a:spcPts val="0"/>
              </a:spcAft>
              <a:buNone/>
            </a:pPr>
            <a:r>
              <a:rPr lang="en" sz="1800" b="1"/>
              <a:t>Compatibility: </a:t>
            </a:r>
            <a:r>
              <a:rPr lang="en" sz="1800"/>
              <a:t>If cloud based, very.</a:t>
            </a:r>
            <a:endParaRPr sz="1800"/>
          </a:p>
        </p:txBody>
      </p:sp>
      <p:sp>
        <p:nvSpPr>
          <p:cNvPr id="281" name="Google Shape;281;p40"/>
          <p:cNvSpPr/>
          <p:nvPr/>
        </p:nvSpPr>
        <p:spPr>
          <a:xfrm>
            <a:off x="7500600" y="4800075"/>
            <a:ext cx="1022400" cy="343500"/>
          </a:xfrm>
          <a:prstGeom prst="rect">
            <a:avLst/>
          </a:prstGeom>
          <a:solidFill>
            <a:srgbClr val="980000"/>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Accounting System – Feasibility </a:t>
            </a:r>
            <a:r>
              <a:rPr lang="en-US" dirty="0"/>
              <a:t>Analysis</a:t>
            </a:r>
            <a:endParaRPr dirty="0"/>
          </a:p>
        </p:txBody>
      </p:sp>
      <p:sp>
        <p:nvSpPr>
          <p:cNvPr id="287" name="Google Shape;287;p41"/>
          <p:cNvSpPr txBox="1">
            <a:spLocks noGrp="1"/>
          </p:cNvSpPr>
          <p:nvPr>
            <p:ph type="body" idx="1"/>
          </p:nvPr>
        </p:nvSpPr>
        <p:spPr>
          <a:xfrm>
            <a:off x="382584" y="1489825"/>
            <a:ext cx="68814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dirty="0"/>
              <a:t>Organizational</a:t>
            </a:r>
            <a:endParaRPr sz="2200" b="1" u="sng" dirty="0"/>
          </a:p>
          <a:p>
            <a:pPr marL="0" lvl="0" indent="0">
              <a:lnSpc>
                <a:spcPct val="115000"/>
              </a:lnSpc>
              <a:buNone/>
            </a:pPr>
            <a:r>
              <a:rPr lang="en" sz="1800" b="1" dirty="0"/>
              <a:t>Project Champion(s): </a:t>
            </a:r>
            <a:r>
              <a:rPr lang="en-US" sz="1800" dirty="0"/>
              <a:t>Dr. Barker</a:t>
            </a:r>
          </a:p>
          <a:p>
            <a:pPr marL="0" lvl="0" indent="0" rtl="0">
              <a:lnSpc>
                <a:spcPct val="115000"/>
              </a:lnSpc>
              <a:spcBef>
                <a:spcPts val="800"/>
              </a:spcBef>
              <a:spcAft>
                <a:spcPts val="0"/>
              </a:spcAft>
              <a:buNone/>
            </a:pPr>
            <a:r>
              <a:rPr lang="en" sz="1800" b="1" dirty="0"/>
              <a:t>Senior Management: </a:t>
            </a:r>
            <a:r>
              <a:rPr lang="en" sz="1800" dirty="0"/>
              <a:t>Karoline Gardner</a:t>
            </a:r>
            <a:endParaRPr sz="1800" dirty="0"/>
          </a:p>
          <a:p>
            <a:pPr marL="0" lvl="0" indent="0" rtl="0">
              <a:lnSpc>
                <a:spcPct val="115000"/>
              </a:lnSpc>
              <a:spcBef>
                <a:spcPts val="800"/>
              </a:spcBef>
              <a:spcAft>
                <a:spcPts val="0"/>
              </a:spcAft>
              <a:buNone/>
            </a:pPr>
            <a:r>
              <a:rPr lang="en" sz="1800" b="1" dirty="0"/>
              <a:t>Users: </a:t>
            </a:r>
            <a:r>
              <a:rPr lang="en" sz="1800" dirty="0"/>
              <a:t>Karoline</a:t>
            </a:r>
            <a:endParaRPr sz="1800" dirty="0"/>
          </a:p>
          <a:p>
            <a:pPr marL="0" lvl="0" indent="0" rtl="0">
              <a:lnSpc>
                <a:spcPct val="115000"/>
              </a:lnSpc>
              <a:spcBef>
                <a:spcPts val="800"/>
              </a:spcBef>
              <a:spcAft>
                <a:spcPts val="0"/>
              </a:spcAft>
              <a:buNone/>
            </a:pPr>
            <a:r>
              <a:rPr lang="en" sz="1800" b="1" dirty="0"/>
              <a:t>Strategic Alignment:</a:t>
            </a:r>
            <a:r>
              <a:rPr lang="en" sz="1800" dirty="0"/>
              <a:t> Strongly aligned with business purpose.</a:t>
            </a:r>
            <a:endParaRPr sz="1800" dirty="0"/>
          </a:p>
          <a:p>
            <a:pPr marL="0" lvl="0" indent="0" rtl="0">
              <a:spcBef>
                <a:spcPts val="800"/>
              </a:spcBef>
              <a:spcAft>
                <a:spcPts val="0"/>
              </a:spcAft>
              <a:buNone/>
            </a:pPr>
            <a:endParaRPr dirty="0"/>
          </a:p>
        </p:txBody>
      </p:sp>
      <p:sp>
        <p:nvSpPr>
          <p:cNvPr id="288" name="Google Shape;288;p41"/>
          <p:cNvSpPr/>
          <p:nvPr/>
        </p:nvSpPr>
        <p:spPr>
          <a:xfrm>
            <a:off x="7500600" y="4800075"/>
            <a:ext cx="1022400" cy="343500"/>
          </a:xfrm>
          <a:prstGeom prst="rect">
            <a:avLst/>
          </a:prstGeom>
          <a:solidFill>
            <a:srgbClr val="980000"/>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2"/>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Accounting System – Feasibility </a:t>
            </a:r>
            <a:r>
              <a:rPr lang="en-US" dirty="0"/>
              <a:t>Analysis</a:t>
            </a:r>
            <a:endParaRPr dirty="0"/>
          </a:p>
        </p:txBody>
      </p:sp>
      <p:sp>
        <p:nvSpPr>
          <p:cNvPr id="294" name="Google Shape;294;p42"/>
          <p:cNvSpPr txBox="1">
            <a:spLocks noGrp="1"/>
          </p:cNvSpPr>
          <p:nvPr>
            <p:ph type="body" idx="1"/>
          </p:nvPr>
        </p:nvSpPr>
        <p:spPr>
          <a:xfrm>
            <a:off x="387900" y="1489824"/>
            <a:ext cx="8368200" cy="3078900"/>
          </a:xfrm>
          <a:prstGeom prst="rect">
            <a:avLst/>
          </a:prstGeom>
        </p:spPr>
        <p:txBody>
          <a:bodyPr spcFirstLastPara="1" wrap="square" lIns="0" tIns="0" rIns="0" bIns="0" anchor="t" anchorCtr="0">
            <a:noAutofit/>
          </a:bodyPr>
          <a:lstStyle/>
          <a:p>
            <a:pPr marL="0" marR="0" lvl="0" indent="0" algn="l" rtl="0">
              <a:lnSpc>
                <a:spcPct val="115000"/>
              </a:lnSpc>
              <a:spcBef>
                <a:spcPts val="800"/>
              </a:spcBef>
              <a:spcAft>
                <a:spcPts val="0"/>
              </a:spcAft>
              <a:buNone/>
            </a:pPr>
            <a:r>
              <a:rPr lang="en" sz="2200" b="1" u="sng"/>
              <a:t>Economic</a:t>
            </a:r>
            <a:endParaRPr sz="2200" b="1" u="sng"/>
          </a:p>
          <a:p>
            <a:pPr marL="0" marR="0" lvl="0" indent="0" algn="l" rtl="0">
              <a:lnSpc>
                <a:spcPct val="115000"/>
              </a:lnSpc>
              <a:spcBef>
                <a:spcPts val="800"/>
              </a:spcBef>
              <a:spcAft>
                <a:spcPts val="0"/>
              </a:spcAft>
              <a:buNone/>
            </a:pPr>
            <a:r>
              <a:rPr lang="en" sz="1800" b="1"/>
              <a:t>Development Cost: </a:t>
            </a:r>
            <a:r>
              <a:rPr lang="en" sz="1800"/>
              <a:t>$20/mo</a:t>
            </a:r>
            <a:endParaRPr sz="1800"/>
          </a:p>
          <a:p>
            <a:pPr marL="0" marR="0" lvl="0" indent="0" algn="l" rtl="0">
              <a:lnSpc>
                <a:spcPct val="115000"/>
              </a:lnSpc>
              <a:spcBef>
                <a:spcPts val="800"/>
              </a:spcBef>
              <a:spcAft>
                <a:spcPts val="0"/>
              </a:spcAft>
              <a:buNone/>
            </a:pPr>
            <a:r>
              <a:rPr lang="en" sz="1800" b="1"/>
              <a:t>Annual Operating Cost: </a:t>
            </a:r>
            <a:r>
              <a:rPr lang="en" sz="1800"/>
              <a:t>$240</a:t>
            </a:r>
            <a:endParaRPr sz="1800"/>
          </a:p>
          <a:p>
            <a:pPr marL="0" marR="0" lvl="0" indent="0" algn="l" rtl="0">
              <a:lnSpc>
                <a:spcPct val="115000"/>
              </a:lnSpc>
              <a:spcBef>
                <a:spcPts val="800"/>
              </a:spcBef>
              <a:spcAft>
                <a:spcPts val="0"/>
              </a:spcAft>
              <a:buNone/>
            </a:pPr>
            <a:r>
              <a:rPr lang="en" sz="1800" b="1"/>
              <a:t>Annual Benefits: </a:t>
            </a:r>
            <a:r>
              <a:rPr lang="en" sz="1800"/>
              <a:t>Determining Cash Flow and Business Value</a:t>
            </a:r>
            <a:endParaRPr sz="1800"/>
          </a:p>
        </p:txBody>
      </p:sp>
      <p:sp>
        <p:nvSpPr>
          <p:cNvPr id="295" name="Google Shape;295;p42"/>
          <p:cNvSpPr/>
          <p:nvPr/>
        </p:nvSpPr>
        <p:spPr>
          <a:xfrm>
            <a:off x="7500600" y="4800075"/>
            <a:ext cx="1022400" cy="343500"/>
          </a:xfrm>
          <a:prstGeom prst="rect">
            <a:avLst/>
          </a:prstGeom>
          <a:solidFill>
            <a:srgbClr val="980000"/>
          </a:solidFill>
          <a:ln w="9525" cap="flat" cmpd="sng">
            <a:solidFill>
              <a:srgbClr val="98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5"/>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Synopsis</a:t>
            </a:r>
            <a:endParaRPr/>
          </a:p>
        </p:txBody>
      </p:sp>
      <p:sp>
        <p:nvSpPr>
          <p:cNvPr id="175" name="Google Shape;175;p25"/>
          <p:cNvSpPr txBox="1">
            <a:spLocks noGrp="1"/>
          </p:cNvSpPr>
          <p:nvPr>
            <p:ph type="body" idx="1"/>
          </p:nvPr>
        </p:nvSpPr>
        <p:spPr>
          <a:xfrm>
            <a:off x="387900" y="1489825"/>
            <a:ext cx="6914700" cy="3078900"/>
          </a:xfrm>
          <a:prstGeom prst="rect">
            <a:avLst/>
          </a:prstGeom>
        </p:spPr>
        <p:txBody>
          <a:bodyPr spcFirstLastPara="1" wrap="square" lIns="0" tIns="0" rIns="0" bIns="0" anchor="t" anchorCtr="0">
            <a:noAutofit/>
          </a:bodyPr>
          <a:lstStyle/>
          <a:p>
            <a:pPr marL="0" lvl="0" indent="0">
              <a:spcBef>
                <a:spcPts val="800"/>
              </a:spcBef>
              <a:spcAft>
                <a:spcPts val="0"/>
              </a:spcAft>
              <a:buNone/>
            </a:pPr>
            <a:r>
              <a:rPr lang="en" sz="1800"/>
              <a:t>Currently for Sweet Karoline’s Cakes there is no website, and little to no ability to conduct e-commerce. Our main goal is to provide a system design that will address several of the problems we have identified. Some of these problems include : </a:t>
            </a:r>
            <a:endParaRPr sz="1800"/>
          </a:p>
          <a:p>
            <a:pPr marL="457200" lvl="0" indent="-342900">
              <a:spcBef>
                <a:spcPts val="800"/>
              </a:spcBef>
              <a:spcAft>
                <a:spcPts val="0"/>
              </a:spcAft>
              <a:buSzPts val="1800"/>
              <a:buChar char="-"/>
            </a:pPr>
            <a:r>
              <a:rPr lang="en" sz="1800"/>
              <a:t>The need for a customer database to hold customer information.</a:t>
            </a:r>
            <a:endParaRPr sz="1800"/>
          </a:p>
          <a:p>
            <a:pPr marL="457200" lvl="0" indent="-342900">
              <a:spcBef>
                <a:spcPts val="0"/>
              </a:spcBef>
              <a:spcAft>
                <a:spcPts val="0"/>
              </a:spcAft>
              <a:buSzPts val="1800"/>
              <a:buChar char="-"/>
            </a:pPr>
            <a:r>
              <a:rPr lang="en" sz="1800"/>
              <a:t>There is no inventory system to keep track of business expenses.</a:t>
            </a:r>
            <a:endParaRPr sz="1800"/>
          </a:p>
          <a:p>
            <a:pPr marL="457200" lvl="0" indent="-342900">
              <a:spcBef>
                <a:spcPts val="0"/>
              </a:spcBef>
              <a:spcAft>
                <a:spcPts val="0"/>
              </a:spcAft>
              <a:buSzPts val="1800"/>
              <a:buChar char="-"/>
            </a:pPr>
            <a:r>
              <a:rPr lang="en" sz="1800"/>
              <a:t>A schedule on the website would be useful to alert customers of when cakes can be made.</a:t>
            </a:r>
            <a:endParaRPr sz="1800"/>
          </a:p>
          <a:p>
            <a:pPr marL="457200" lvl="0" indent="-342900">
              <a:spcBef>
                <a:spcPts val="0"/>
              </a:spcBef>
              <a:spcAft>
                <a:spcPts val="0"/>
              </a:spcAft>
              <a:buSzPts val="1800"/>
              <a:buChar char="-"/>
            </a:pPr>
            <a:r>
              <a:rPr lang="en" sz="1800"/>
              <a:t>There will need to be an online ordering process and form included with the website to streamline the order process. </a:t>
            </a:r>
            <a:endParaRPr sz="1800"/>
          </a:p>
          <a:p>
            <a:pPr marL="0" lvl="0" indent="0">
              <a:spcBef>
                <a:spcPts val="800"/>
              </a:spcBef>
              <a:spcAft>
                <a:spcPts val="0"/>
              </a:spcAft>
              <a:buNone/>
            </a:pPr>
            <a:endParaRPr sz="1800"/>
          </a:p>
        </p:txBody>
      </p:sp>
      <p:sp>
        <p:nvSpPr>
          <p:cNvPr id="176" name="Google Shape;176;p25"/>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3"/>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Inventory System</a:t>
            </a:r>
            <a:endParaRPr/>
          </a:p>
        </p:txBody>
      </p:sp>
      <p:sp>
        <p:nvSpPr>
          <p:cNvPr id="301" name="Google Shape;301;p43"/>
          <p:cNvSpPr txBox="1">
            <a:spLocks noGrp="1"/>
          </p:cNvSpPr>
          <p:nvPr>
            <p:ph type="body" idx="1"/>
          </p:nvPr>
        </p:nvSpPr>
        <p:spPr>
          <a:xfrm>
            <a:off x="387900" y="1489825"/>
            <a:ext cx="6945000" cy="3390600"/>
          </a:xfrm>
          <a:prstGeom prst="rect">
            <a:avLst/>
          </a:prstGeom>
        </p:spPr>
        <p:txBody>
          <a:bodyPr spcFirstLastPara="1" wrap="square" lIns="0" tIns="0" rIns="0" bIns="0" anchor="t" anchorCtr="0">
            <a:noAutofit/>
          </a:bodyPr>
          <a:lstStyle/>
          <a:p>
            <a:pPr marL="0" lvl="0" indent="0" rtl="0">
              <a:spcBef>
                <a:spcPts val="800"/>
              </a:spcBef>
              <a:spcAft>
                <a:spcPts val="0"/>
              </a:spcAft>
              <a:buNone/>
            </a:pPr>
            <a:r>
              <a:rPr lang="en" sz="1800"/>
              <a:t>Problems</a:t>
            </a:r>
            <a:endParaRPr sz="1800"/>
          </a:p>
          <a:p>
            <a:pPr marL="457200" lvl="0" indent="-342900" rtl="0">
              <a:spcBef>
                <a:spcPts val="800"/>
              </a:spcBef>
              <a:spcAft>
                <a:spcPts val="0"/>
              </a:spcAft>
              <a:buSzPts val="1800"/>
              <a:buChar char="➔"/>
            </a:pPr>
            <a:r>
              <a:rPr lang="en" sz="1800"/>
              <a:t>No inventory management system</a:t>
            </a:r>
            <a:endParaRPr sz="1800"/>
          </a:p>
          <a:p>
            <a:pPr marL="457200" lvl="0" indent="-342900" rtl="0">
              <a:spcBef>
                <a:spcPts val="0"/>
              </a:spcBef>
              <a:spcAft>
                <a:spcPts val="0"/>
              </a:spcAft>
              <a:buSzPts val="1800"/>
              <a:buChar char="➔"/>
            </a:pPr>
            <a:r>
              <a:rPr lang="en" sz="1800"/>
              <a:t>Lacks Inventory information</a:t>
            </a:r>
            <a:endParaRPr sz="1800"/>
          </a:p>
          <a:p>
            <a:pPr marL="0" lvl="0" indent="0" rtl="0">
              <a:spcBef>
                <a:spcPts val="800"/>
              </a:spcBef>
              <a:spcAft>
                <a:spcPts val="0"/>
              </a:spcAft>
              <a:buNone/>
            </a:pPr>
            <a:r>
              <a:rPr lang="en" sz="1800"/>
              <a:t>Benefits</a:t>
            </a:r>
            <a:endParaRPr sz="1800"/>
          </a:p>
          <a:p>
            <a:pPr marL="457200" lvl="0" indent="-342900" rtl="0">
              <a:spcBef>
                <a:spcPts val="800"/>
              </a:spcBef>
              <a:spcAft>
                <a:spcPts val="0"/>
              </a:spcAft>
              <a:buSzPts val="1800"/>
              <a:buChar char="➔"/>
            </a:pPr>
            <a:r>
              <a:rPr lang="en" sz="1800"/>
              <a:t>Having an inventory management system to track spending and usage of stock could lead to savings in the long term.</a:t>
            </a:r>
            <a:endParaRPr sz="1800"/>
          </a:p>
          <a:p>
            <a:pPr marL="457200" lvl="0" indent="-342900" rtl="0">
              <a:spcBef>
                <a:spcPts val="0"/>
              </a:spcBef>
              <a:spcAft>
                <a:spcPts val="0"/>
              </a:spcAft>
              <a:buSzPts val="1800"/>
              <a:buChar char="➔"/>
            </a:pPr>
            <a:r>
              <a:rPr lang="en" sz="1800"/>
              <a:t>Saving time by knowing exactly what you have when you need it.  </a:t>
            </a:r>
            <a:endParaRPr sz="1800"/>
          </a:p>
          <a:p>
            <a:pPr marL="457200" lvl="0" indent="-342900" rtl="0">
              <a:spcBef>
                <a:spcPts val="0"/>
              </a:spcBef>
              <a:spcAft>
                <a:spcPts val="0"/>
              </a:spcAft>
              <a:buSzPts val="1800"/>
              <a:buChar char="➔"/>
            </a:pPr>
            <a:r>
              <a:rPr lang="en" sz="1800"/>
              <a:t>Ingredients and stock will have a audit trail</a:t>
            </a:r>
            <a:endParaRPr sz="1800"/>
          </a:p>
          <a:p>
            <a:pPr marL="457200" lvl="0" indent="-342900" rtl="0">
              <a:spcBef>
                <a:spcPts val="0"/>
              </a:spcBef>
              <a:spcAft>
                <a:spcPts val="0"/>
              </a:spcAft>
              <a:buSzPts val="1800"/>
              <a:buChar char="➔"/>
            </a:pPr>
            <a:r>
              <a:rPr lang="en" sz="1800"/>
              <a:t>There will be opportunity to claim the proper net sales and expenses.  Making sure that you aren't spending money that could be saved come tax season.</a:t>
            </a:r>
            <a:endParaRPr sz="1800"/>
          </a:p>
          <a:p>
            <a:pPr marL="0" lvl="0" indent="0" rtl="0">
              <a:spcBef>
                <a:spcPts val="800"/>
              </a:spcBef>
              <a:spcAft>
                <a:spcPts val="0"/>
              </a:spcAft>
              <a:buNone/>
            </a:pPr>
            <a:endParaRPr sz="1800"/>
          </a:p>
          <a:p>
            <a:pPr marL="0" lvl="0" indent="0">
              <a:spcBef>
                <a:spcPts val="800"/>
              </a:spcBef>
              <a:spcAft>
                <a:spcPts val="0"/>
              </a:spcAft>
              <a:buNone/>
            </a:pPr>
            <a:endParaRPr sz="1800"/>
          </a:p>
        </p:txBody>
      </p:sp>
      <p:sp>
        <p:nvSpPr>
          <p:cNvPr id="302" name="Google Shape;302;p43"/>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4"/>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Inventory Management – Feasibility </a:t>
            </a:r>
            <a:r>
              <a:rPr lang="en-US" dirty="0"/>
              <a:t>Analysis</a:t>
            </a:r>
            <a:endParaRPr dirty="0"/>
          </a:p>
        </p:txBody>
      </p:sp>
      <p:sp>
        <p:nvSpPr>
          <p:cNvPr id="308" name="Google Shape;308;p44"/>
          <p:cNvSpPr txBox="1">
            <a:spLocks noGrp="1"/>
          </p:cNvSpPr>
          <p:nvPr>
            <p:ph type="body" idx="1"/>
          </p:nvPr>
        </p:nvSpPr>
        <p:spPr>
          <a:xfrm>
            <a:off x="273925" y="1552000"/>
            <a:ext cx="71673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None/>
            </a:pPr>
            <a:r>
              <a:rPr lang="en" sz="2200" b="1" u="sng"/>
              <a:t>Technical</a:t>
            </a:r>
            <a:endParaRPr sz="2200" b="1" u="sng"/>
          </a:p>
          <a:p>
            <a:pPr marL="0" lvl="0" indent="0" rtl="0">
              <a:lnSpc>
                <a:spcPct val="115000"/>
              </a:lnSpc>
              <a:spcBef>
                <a:spcPts val="800"/>
              </a:spcBef>
              <a:spcAft>
                <a:spcPts val="0"/>
              </a:spcAft>
              <a:buNone/>
            </a:pPr>
            <a:r>
              <a:rPr lang="en" sz="1800" b="1"/>
              <a:t>Familiarity with Function Area:</a:t>
            </a:r>
            <a:r>
              <a:rPr lang="en" sz="1800"/>
              <a:t> Low Risk.</a:t>
            </a:r>
            <a:endParaRPr sz="1800"/>
          </a:p>
          <a:p>
            <a:pPr marL="0" lvl="0" indent="0" rtl="0">
              <a:lnSpc>
                <a:spcPct val="115000"/>
              </a:lnSpc>
              <a:spcBef>
                <a:spcPts val="800"/>
              </a:spcBef>
              <a:spcAft>
                <a:spcPts val="0"/>
              </a:spcAft>
              <a:buNone/>
            </a:pPr>
            <a:r>
              <a:rPr lang="en" sz="1800" b="1"/>
              <a:t>Familiarity with Technology: </a:t>
            </a:r>
            <a:r>
              <a:rPr lang="en" sz="1800"/>
              <a:t>Low Risk.</a:t>
            </a:r>
            <a:endParaRPr sz="1800"/>
          </a:p>
          <a:p>
            <a:pPr marL="0" lvl="0" indent="0" rtl="0">
              <a:lnSpc>
                <a:spcPct val="115000"/>
              </a:lnSpc>
              <a:spcBef>
                <a:spcPts val="800"/>
              </a:spcBef>
              <a:spcAft>
                <a:spcPts val="0"/>
              </a:spcAft>
              <a:buNone/>
            </a:pPr>
            <a:r>
              <a:rPr lang="en" sz="1800" b="1"/>
              <a:t>Project size: </a:t>
            </a:r>
            <a:r>
              <a:rPr lang="en" sz="1800"/>
              <a:t>Small</a:t>
            </a:r>
            <a:endParaRPr sz="1800"/>
          </a:p>
          <a:p>
            <a:pPr marL="0" lvl="0" indent="0" rtl="0">
              <a:lnSpc>
                <a:spcPct val="115000"/>
              </a:lnSpc>
              <a:spcBef>
                <a:spcPts val="800"/>
              </a:spcBef>
              <a:spcAft>
                <a:spcPts val="0"/>
              </a:spcAft>
              <a:buNone/>
            </a:pPr>
            <a:r>
              <a:rPr lang="en" sz="1800" b="1"/>
              <a:t>Compatibility: </a:t>
            </a:r>
            <a:r>
              <a:rPr lang="en" sz="1800"/>
              <a:t>If cloud based, very. Software is made user friendly</a:t>
            </a:r>
            <a:endParaRPr sz="1800"/>
          </a:p>
          <a:p>
            <a:pPr marL="457200" marR="0" lvl="0" indent="0" algn="l" rtl="0">
              <a:lnSpc>
                <a:spcPct val="115000"/>
              </a:lnSpc>
              <a:spcBef>
                <a:spcPts val="800"/>
              </a:spcBef>
              <a:spcAft>
                <a:spcPts val="0"/>
              </a:spcAft>
              <a:buNone/>
            </a:pPr>
            <a:endParaRPr sz="1800"/>
          </a:p>
          <a:p>
            <a:pPr marL="0" lvl="0" indent="0" rtl="0">
              <a:lnSpc>
                <a:spcPct val="115000"/>
              </a:lnSpc>
              <a:spcBef>
                <a:spcPts val="800"/>
              </a:spcBef>
              <a:spcAft>
                <a:spcPts val="0"/>
              </a:spcAft>
              <a:buNone/>
            </a:pPr>
            <a:r>
              <a:rPr lang="en" sz="1800"/>
              <a:t>	</a:t>
            </a:r>
            <a:endParaRPr sz="1800"/>
          </a:p>
        </p:txBody>
      </p:sp>
      <p:sp>
        <p:nvSpPr>
          <p:cNvPr id="309" name="Google Shape;309;p44"/>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5"/>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Clr>
                <a:schemeClr val="dk1"/>
              </a:buClr>
              <a:buSzPts val="1100"/>
              <a:buFont typeface="Arial"/>
              <a:buNone/>
            </a:pPr>
            <a:r>
              <a:rPr lang="en" dirty="0"/>
              <a:t>Inventory Management – Feasibility </a:t>
            </a:r>
            <a:r>
              <a:rPr lang="en-US" dirty="0"/>
              <a:t>Analysis</a:t>
            </a:r>
            <a:endParaRPr dirty="0"/>
          </a:p>
          <a:p>
            <a:pPr marL="0" lvl="0" indent="0">
              <a:spcBef>
                <a:spcPts val="0"/>
              </a:spcBef>
              <a:spcAft>
                <a:spcPts val="0"/>
              </a:spcAft>
              <a:buNone/>
            </a:pPr>
            <a:endParaRPr dirty="0"/>
          </a:p>
        </p:txBody>
      </p:sp>
      <p:sp>
        <p:nvSpPr>
          <p:cNvPr id="315" name="Google Shape;315;p45"/>
          <p:cNvSpPr txBox="1">
            <a:spLocks noGrp="1"/>
          </p:cNvSpPr>
          <p:nvPr>
            <p:ph type="body" idx="1"/>
          </p:nvPr>
        </p:nvSpPr>
        <p:spPr>
          <a:xfrm>
            <a:off x="387900" y="1489825"/>
            <a:ext cx="6951900" cy="3078900"/>
          </a:xfrm>
          <a:prstGeom prst="rect">
            <a:avLst/>
          </a:prstGeom>
        </p:spPr>
        <p:txBody>
          <a:bodyPr spcFirstLastPara="1" wrap="square" lIns="0" tIns="0" rIns="0" bIns="0" anchor="t" anchorCtr="0">
            <a:noAutofit/>
          </a:bodyPr>
          <a:lstStyle/>
          <a:p>
            <a:pPr marL="0" lvl="0" indent="0" rtl="0">
              <a:spcBef>
                <a:spcPts val="800"/>
              </a:spcBef>
              <a:spcAft>
                <a:spcPts val="0"/>
              </a:spcAft>
              <a:buClr>
                <a:schemeClr val="dk1"/>
              </a:buClr>
              <a:buSzPts val="1100"/>
              <a:buFont typeface="Arial"/>
              <a:buNone/>
            </a:pPr>
            <a:r>
              <a:rPr lang="en" sz="2400" b="1" u="sng" dirty="0"/>
              <a:t>Economic</a:t>
            </a:r>
            <a:endParaRPr sz="2400" b="1" u="sng" dirty="0"/>
          </a:p>
          <a:p>
            <a:pPr marL="0" lvl="0" indent="0" rtl="0">
              <a:spcBef>
                <a:spcPts val="800"/>
              </a:spcBef>
              <a:spcAft>
                <a:spcPts val="0"/>
              </a:spcAft>
              <a:buClr>
                <a:schemeClr val="dk1"/>
              </a:buClr>
              <a:buSzPts val="1100"/>
              <a:buFont typeface="Arial"/>
              <a:buNone/>
            </a:pPr>
            <a:r>
              <a:rPr lang="en" sz="1800" b="1" dirty="0"/>
              <a:t>Development Costs:</a:t>
            </a:r>
            <a:r>
              <a:rPr lang="en" sz="1800" dirty="0"/>
              <a:t> Free, if she likes the product move to paid subscription to fit needs.</a:t>
            </a:r>
            <a:endParaRPr sz="1800" dirty="0"/>
          </a:p>
          <a:p>
            <a:pPr marL="0" lvl="0" indent="0" rtl="0">
              <a:spcBef>
                <a:spcPts val="800"/>
              </a:spcBef>
              <a:spcAft>
                <a:spcPts val="0"/>
              </a:spcAft>
              <a:buClr>
                <a:schemeClr val="dk1"/>
              </a:buClr>
              <a:buSzPts val="1100"/>
              <a:buFont typeface="Arial"/>
              <a:buNone/>
            </a:pPr>
            <a:r>
              <a:rPr lang="en" sz="1800" b="1" dirty="0"/>
              <a:t>Operational Costs: </a:t>
            </a:r>
            <a:r>
              <a:rPr lang="en" sz="1800" dirty="0"/>
              <a:t>subscription based service</a:t>
            </a:r>
            <a:endParaRPr sz="1800" dirty="0"/>
          </a:p>
          <a:p>
            <a:pPr marL="0" lvl="0" indent="0" rtl="0">
              <a:spcBef>
                <a:spcPts val="800"/>
              </a:spcBef>
              <a:spcAft>
                <a:spcPts val="0"/>
              </a:spcAft>
              <a:buClr>
                <a:schemeClr val="dk1"/>
              </a:buClr>
              <a:buSzPts val="1100"/>
              <a:buFont typeface="Arial"/>
              <a:buNone/>
            </a:pPr>
            <a:r>
              <a:rPr lang="en" sz="1800" b="1" dirty="0"/>
              <a:t>Tangible Benefits: </a:t>
            </a:r>
            <a:r>
              <a:rPr lang="en" sz="1800" dirty="0"/>
              <a:t>Saves money knowing exactly how much stock you have and less wasted goods.</a:t>
            </a:r>
            <a:endParaRPr sz="1800" dirty="0"/>
          </a:p>
          <a:p>
            <a:pPr marL="0" lvl="0" indent="0" rtl="0">
              <a:spcBef>
                <a:spcPts val="800"/>
              </a:spcBef>
              <a:spcAft>
                <a:spcPts val="0"/>
              </a:spcAft>
              <a:buClr>
                <a:schemeClr val="dk1"/>
              </a:buClr>
              <a:buSzPts val="1100"/>
              <a:buFont typeface="Arial"/>
              <a:buNone/>
            </a:pPr>
            <a:r>
              <a:rPr lang="en" sz="1800" b="1" dirty="0"/>
              <a:t>Intangible Benefits and Costs: </a:t>
            </a:r>
            <a:r>
              <a:rPr lang="en" sz="1800" dirty="0"/>
              <a:t>Saving time not worrying about ingredients</a:t>
            </a:r>
            <a:endParaRPr dirty="0"/>
          </a:p>
        </p:txBody>
      </p:sp>
      <p:sp>
        <p:nvSpPr>
          <p:cNvPr id="316" name="Google Shape;316;p45"/>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5"/>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Clr>
                <a:schemeClr val="dk1"/>
              </a:buClr>
              <a:buSzPts val="1100"/>
              <a:buFont typeface="Arial"/>
              <a:buNone/>
            </a:pPr>
            <a:r>
              <a:rPr lang="en" dirty="0"/>
              <a:t>Inventory Management – Feasibility </a:t>
            </a:r>
            <a:r>
              <a:rPr lang="en-US" dirty="0"/>
              <a:t>Analysis</a:t>
            </a:r>
            <a:endParaRPr dirty="0"/>
          </a:p>
          <a:p>
            <a:pPr marL="0" lvl="0" indent="0">
              <a:spcBef>
                <a:spcPts val="0"/>
              </a:spcBef>
              <a:spcAft>
                <a:spcPts val="0"/>
              </a:spcAft>
              <a:buNone/>
            </a:pPr>
            <a:endParaRPr dirty="0"/>
          </a:p>
        </p:txBody>
      </p:sp>
      <p:sp>
        <p:nvSpPr>
          <p:cNvPr id="315" name="Google Shape;315;p45"/>
          <p:cNvSpPr txBox="1">
            <a:spLocks noGrp="1"/>
          </p:cNvSpPr>
          <p:nvPr>
            <p:ph type="body" idx="1"/>
          </p:nvPr>
        </p:nvSpPr>
        <p:spPr>
          <a:xfrm>
            <a:off x="220695" y="1542076"/>
            <a:ext cx="6875049" cy="3078900"/>
          </a:xfrm>
          <a:prstGeom prst="rect">
            <a:avLst/>
          </a:prstGeom>
        </p:spPr>
        <p:txBody>
          <a:bodyPr spcFirstLastPara="1" wrap="square" lIns="0" tIns="0" rIns="0" bIns="0" anchor="t" anchorCtr="0">
            <a:noAutofit/>
          </a:bodyPr>
          <a:lstStyle/>
          <a:p>
            <a:pPr marL="139700" indent="0">
              <a:buNone/>
            </a:pPr>
            <a:r>
              <a:rPr lang="en-US" sz="2200" b="1" u="sng" dirty="0"/>
              <a:t>Organizational</a:t>
            </a:r>
          </a:p>
          <a:p>
            <a:pPr marL="139700" indent="0">
              <a:buNone/>
            </a:pPr>
            <a:r>
              <a:rPr lang="en-US" sz="1800" b="1" dirty="0"/>
              <a:t>Project Champion(s): </a:t>
            </a:r>
            <a:r>
              <a:rPr lang="en-US" sz="1800" dirty="0"/>
              <a:t>Dr. Barker</a:t>
            </a:r>
          </a:p>
          <a:p>
            <a:pPr marL="139700" indent="0">
              <a:buNone/>
            </a:pPr>
            <a:r>
              <a:rPr lang="en-US" sz="1800" b="1" dirty="0"/>
              <a:t>Senior Management: </a:t>
            </a:r>
            <a:r>
              <a:rPr lang="en-US" sz="1800" dirty="0"/>
              <a:t>Karoline Gardner</a:t>
            </a:r>
          </a:p>
          <a:p>
            <a:pPr marL="139700" indent="0">
              <a:buNone/>
            </a:pPr>
            <a:r>
              <a:rPr lang="en-US" sz="1800" b="1" dirty="0"/>
              <a:t>Users: </a:t>
            </a:r>
            <a:r>
              <a:rPr lang="en-US" sz="1800" dirty="0"/>
              <a:t>Karoline</a:t>
            </a:r>
          </a:p>
          <a:p>
            <a:pPr marL="139700" indent="0">
              <a:buNone/>
            </a:pPr>
            <a:r>
              <a:rPr lang="en-US" sz="1800" b="1" dirty="0"/>
              <a:t>Strategic Alignment:</a:t>
            </a:r>
            <a:r>
              <a:rPr lang="en-US" sz="1800" dirty="0"/>
              <a:t> Strongly aligned with business purpose.</a:t>
            </a:r>
          </a:p>
        </p:txBody>
      </p:sp>
      <p:sp>
        <p:nvSpPr>
          <p:cNvPr id="316" name="Google Shape;316;p45"/>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0510088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6"/>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lgn="ctr" rtl="0">
              <a:lnSpc>
                <a:spcPct val="100000"/>
              </a:lnSpc>
              <a:spcBef>
                <a:spcPts val="0"/>
              </a:spcBef>
              <a:spcAft>
                <a:spcPts val="0"/>
              </a:spcAft>
              <a:buNone/>
            </a:pPr>
            <a:endParaRPr/>
          </a:p>
          <a:p>
            <a:pPr marL="0" lvl="0" indent="0">
              <a:spcBef>
                <a:spcPts val="0"/>
              </a:spcBef>
              <a:spcAft>
                <a:spcPts val="0"/>
              </a:spcAft>
              <a:buNone/>
            </a:pPr>
            <a:endParaRPr/>
          </a:p>
        </p:txBody>
      </p:sp>
      <p:sp>
        <p:nvSpPr>
          <p:cNvPr id="322" name="Google Shape;322;p46"/>
          <p:cNvSpPr/>
          <p:nvPr/>
        </p:nvSpPr>
        <p:spPr>
          <a:xfrm>
            <a:off x="1999475" y="336950"/>
            <a:ext cx="3480900" cy="481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As is activity guide</a:t>
            </a:r>
            <a:endParaRPr/>
          </a:p>
        </p:txBody>
      </p:sp>
      <p:sp>
        <p:nvSpPr>
          <p:cNvPr id="323" name="Google Shape;323;p46"/>
          <p:cNvSpPr/>
          <p:nvPr/>
        </p:nvSpPr>
        <p:spPr>
          <a:xfrm>
            <a:off x="491200"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300"/>
              <a:t>1. Attract Customer</a:t>
            </a:r>
            <a:endParaRPr sz="1300"/>
          </a:p>
        </p:txBody>
      </p:sp>
      <p:sp>
        <p:nvSpPr>
          <p:cNvPr id="324" name="Google Shape;324;p46"/>
          <p:cNvSpPr/>
          <p:nvPr/>
        </p:nvSpPr>
        <p:spPr>
          <a:xfrm>
            <a:off x="2867750" y="4053075"/>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000"/>
              <a:t>8. Make Money</a:t>
            </a:r>
            <a:endParaRPr sz="1000"/>
          </a:p>
        </p:txBody>
      </p:sp>
      <p:sp>
        <p:nvSpPr>
          <p:cNvPr id="325" name="Google Shape;325;p46"/>
          <p:cNvSpPr/>
          <p:nvPr/>
        </p:nvSpPr>
        <p:spPr>
          <a:xfrm>
            <a:off x="2896325" y="30380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000"/>
              <a:t>7. Track payment and order through Quicken</a:t>
            </a:r>
            <a:endParaRPr sz="1000"/>
          </a:p>
        </p:txBody>
      </p:sp>
      <p:sp>
        <p:nvSpPr>
          <p:cNvPr id="326" name="Google Shape;326;p46"/>
          <p:cNvSpPr/>
          <p:nvPr/>
        </p:nvSpPr>
        <p:spPr>
          <a:xfrm>
            <a:off x="5236950" y="1982063"/>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800"/>
              <a:t>6. Get rest of payment in person through cash, check ,paypal</a:t>
            </a:r>
            <a:endParaRPr sz="800"/>
          </a:p>
        </p:txBody>
      </p:sp>
      <p:sp>
        <p:nvSpPr>
          <p:cNvPr id="327" name="Google Shape;327;p46"/>
          <p:cNvSpPr/>
          <p:nvPr/>
        </p:nvSpPr>
        <p:spPr>
          <a:xfrm>
            <a:off x="2884800" y="20230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900"/>
              <a:t>5. Create product, take pictures of cake for website.</a:t>
            </a:r>
            <a:endParaRPr sz="900"/>
          </a:p>
        </p:txBody>
      </p:sp>
      <p:sp>
        <p:nvSpPr>
          <p:cNvPr id="328" name="Google Shape;328;p46"/>
          <p:cNvSpPr/>
          <p:nvPr/>
        </p:nvSpPr>
        <p:spPr>
          <a:xfrm>
            <a:off x="532650" y="20230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a:t>4.Check stock</a:t>
            </a:r>
            <a:endParaRPr/>
          </a:p>
        </p:txBody>
      </p:sp>
      <p:sp>
        <p:nvSpPr>
          <p:cNvPr id="329" name="Google Shape;329;p46"/>
          <p:cNvSpPr/>
          <p:nvPr/>
        </p:nvSpPr>
        <p:spPr>
          <a:xfrm>
            <a:off x="5236938"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000"/>
              <a:t>3. Establish order details, collect downpayment.</a:t>
            </a:r>
            <a:endParaRPr sz="1000"/>
          </a:p>
        </p:txBody>
      </p:sp>
      <p:sp>
        <p:nvSpPr>
          <p:cNvPr id="330" name="Google Shape;330;p46"/>
          <p:cNvSpPr/>
          <p:nvPr/>
        </p:nvSpPr>
        <p:spPr>
          <a:xfrm>
            <a:off x="2884800"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000"/>
              <a:t>2. Get in contact with customer </a:t>
            </a:r>
            <a:endParaRPr sz="1000"/>
          </a:p>
        </p:txBody>
      </p:sp>
      <p:cxnSp>
        <p:nvCxnSpPr>
          <p:cNvPr id="331" name="Google Shape;331;p46"/>
          <p:cNvCxnSpPr/>
          <p:nvPr/>
        </p:nvCxnSpPr>
        <p:spPr>
          <a:xfrm>
            <a:off x="2422863" y="1403600"/>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32" name="Google Shape;332;p46"/>
          <p:cNvCxnSpPr/>
          <p:nvPr/>
        </p:nvCxnSpPr>
        <p:spPr>
          <a:xfrm>
            <a:off x="4797363" y="1403600"/>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33" name="Google Shape;333;p46"/>
          <p:cNvCxnSpPr/>
          <p:nvPr/>
        </p:nvCxnSpPr>
        <p:spPr>
          <a:xfrm>
            <a:off x="2390963" y="2256425"/>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34" name="Google Shape;334;p46"/>
          <p:cNvCxnSpPr/>
          <p:nvPr/>
        </p:nvCxnSpPr>
        <p:spPr>
          <a:xfrm>
            <a:off x="4832838" y="2297400"/>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35" name="Google Shape;335;p46"/>
          <p:cNvCxnSpPr/>
          <p:nvPr/>
        </p:nvCxnSpPr>
        <p:spPr>
          <a:xfrm>
            <a:off x="3727050" y="3684150"/>
            <a:ext cx="2700" cy="271500"/>
          </a:xfrm>
          <a:prstGeom prst="straightConnector1">
            <a:avLst/>
          </a:prstGeom>
          <a:noFill/>
          <a:ln w="9525" cap="flat" cmpd="sng">
            <a:solidFill>
              <a:schemeClr val="dk2"/>
            </a:solidFill>
            <a:prstDash val="solid"/>
            <a:round/>
            <a:headEnd type="none" w="med" len="med"/>
            <a:tailEnd type="none" w="med" len="med"/>
          </a:ln>
        </p:spPr>
      </p:cxnSp>
      <p:cxnSp>
        <p:nvCxnSpPr>
          <p:cNvPr id="336" name="Google Shape;336;p46"/>
          <p:cNvCxnSpPr/>
          <p:nvPr/>
        </p:nvCxnSpPr>
        <p:spPr>
          <a:xfrm>
            <a:off x="3727050" y="2634850"/>
            <a:ext cx="2700" cy="271500"/>
          </a:xfrm>
          <a:prstGeom prst="straightConnector1">
            <a:avLst/>
          </a:prstGeom>
          <a:noFill/>
          <a:ln w="9525" cap="flat" cmpd="sng">
            <a:solidFill>
              <a:schemeClr val="dk2"/>
            </a:solidFill>
            <a:prstDash val="solid"/>
            <a:round/>
            <a:headEnd type="none" w="med" len="med"/>
            <a:tailEnd type="none" w="med" len="med"/>
          </a:ln>
        </p:spPr>
      </p:cxnSp>
      <p:sp>
        <p:nvSpPr>
          <p:cNvPr id="337" name="Google Shape;337;p46"/>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47"/>
          <p:cNvSpPr/>
          <p:nvPr/>
        </p:nvSpPr>
        <p:spPr>
          <a:xfrm>
            <a:off x="491200"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300"/>
              <a:t>1. Attract Customer</a:t>
            </a:r>
            <a:endParaRPr sz="1300"/>
          </a:p>
        </p:txBody>
      </p:sp>
      <p:sp>
        <p:nvSpPr>
          <p:cNvPr id="343" name="Google Shape;343;p47"/>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4" name="Google Shape;344;p47"/>
          <p:cNvSpPr/>
          <p:nvPr/>
        </p:nvSpPr>
        <p:spPr>
          <a:xfrm>
            <a:off x="5236950" y="3668275"/>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000"/>
              <a:t>8. Make Money</a:t>
            </a:r>
            <a:endParaRPr sz="1000"/>
          </a:p>
        </p:txBody>
      </p:sp>
      <p:sp>
        <p:nvSpPr>
          <p:cNvPr id="345" name="Google Shape;345;p47"/>
          <p:cNvSpPr/>
          <p:nvPr/>
        </p:nvSpPr>
        <p:spPr>
          <a:xfrm>
            <a:off x="532650" y="3668275"/>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800"/>
              <a:t>7. Track order information in Accounting software</a:t>
            </a:r>
            <a:endParaRPr sz="800"/>
          </a:p>
        </p:txBody>
      </p:sp>
      <p:sp>
        <p:nvSpPr>
          <p:cNvPr id="346" name="Google Shape;346;p47"/>
          <p:cNvSpPr/>
          <p:nvPr/>
        </p:nvSpPr>
        <p:spPr>
          <a:xfrm>
            <a:off x="5236950" y="1988438"/>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900"/>
              <a:t>6. Get rest of payment</a:t>
            </a:r>
            <a:endParaRPr sz="900"/>
          </a:p>
        </p:txBody>
      </p:sp>
      <p:sp>
        <p:nvSpPr>
          <p:cNvPr id="347" name="Google Shape;347;p47"/>
          <p:cNvSpPr/>
          <p:nvPr/>
        </p:nvSpPr>
        <p:spPr>
          <a:xfrm>
            <a:off x="2884800" y="20230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900"/>
              <a:t>5. Create product, take pictures of cake for website.</a:t>
            </a:r>
            <a:endParaRPr sz="900"/>
          </a:p>
        </p:txBody>
      </p:sp>
      <p:sp>
        <p:nvSpPr>
          <p:cNvPr id="348" name="Google Shape;348;p47"/>
          <p:cNvSpPr/>
          <p:nvPr/>
        </p:nvSpPr>
        <p:spPr>
          <a:xfrm>
            <a:off x="532650" y="20230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000"/>
              <a:t>4.Check stock, purchase ingredients</a:t>
            </a:r>
            <a:endParaRPr sz="1000"/>
          </a:p>
        </p:txBody>
      </p:sp>
      <p:sp>
        <p:nvSpPr>
          <p:cNvPr id="349" name="Google Shape;349;p47"/>
          <p:cNvSpPr/>
          <p:nvPr/>
        </p:nvSpPr>
        <p:spPr>
          <a:xfrm>
            <a:off x="5236938"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000"/>
              <a:t>3. Establish order specifics, collect downpayment.</a:t>
            </a:r>
            <a:endParaRPr sz="1000"/>
          </a:p>
        </p:txBody>
      </p:sp>
      <p:sp>
        <p:nvSpPr>
          <p:cNvPr id="350" name="Google Shape;350;p47"/>
          <p:cNvSpPr/>
          <p:nvPr/>
        </p:nvSpPr>
        <p:spPr>
          <a:xfrm>
            <a:off x="2884800" y="1129250"/>
            <a:ext cx="1687200" cy="548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000"/>
              <a:t>2. Use website to submit general cake idea.</a:t>
            </a:r>
            <a:endParaRPr sz="1000"/>
          </a:p>
        </p:txBody>
      </p:sp>
      <p:cxnSp>
        <p:nvCxnSpPr>
          <p:cNvPr id="351" name="Google Shape;351;p47"/>
          <p:cNvCxnSpPr/>
          <p:nvPr/>
        </p:nvCxnSpPr>
        <p:spPr>
          <a:xfrm>
            <a:off x="4775025" y="1403600"/>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52" name="Google Shape;352;p47"/>
          <p:cNvCxnSpPr/>
          <p:nvPr/>
        </p:nvCxnSpPr>
        <p:spPr>
          <a:xfrm>
            <a:off x="2422863" y="1403600"/>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53" name="Google Shape;353;p47"/>
          <p:cNvCxnSpPr/>
          <p:nvPr/>
        </p:nvCxnSpPr>
        <p:spPr>
          <a:xfrm>
            <a:off x="2422875" y="2256425"/>
            <a:ext cx="258900" cy="0"/>
          </a:xfrm>
          <a:prstGeom prst="straightConnector1">
            <a:avLst/>
          </a:prstGeom>
          <a:noFill/>
          <a:ln w="9525" cap="flat" cmpd="sng">
            <a:solidFill>
              <a:schemeClr val="dk2"/>
            </a:solidFill>
            <a:prstDash val="solid"/>
            <a:round/>
            <a:headEnd type="none" w="med" len="med"/>
            <a:tailEnd type="none" w="med" len="med"/>
          </a:ln>
        </p:spPr>
      </p:cxnSp>
      <p:cxnSp>
        <p:nvCxnSpPr>
          <p:cNvPr id="354" name="Google Shape;354;p47"/>
          <p:cNvCxnSpPr/>
          <p:nvPr/>
        </p:nvCxnSpPr>
        <p:spPr>
          <a:xfrm>
            <a:off x="4775025" y="2256425"/>
            <a:ext cx="258900" cy="0"/>
          </a:xfrm>
          <a:prstGeom prst="straightConnector1">
            <a:avLst/>
          </a:prstGeom>
          <a:noFill/>
          <a:ln w="9525" cap="flat" cmpd="sng">
            <a:solidFill>
              <a:schemeClr val="dk2"/>
            </a:solidFill>
            <a:prstDash val="solid"/>
            <a:round/>
            <a:headEnd type="none" w="med" len="med"/>
            <a:tailEnd type="none" w="med" len="med"/>
          </a:ln>
        </p:spPr>
      </p:cxnSp>
      <p:sp>
        <p:nvSpPr>
          <p:cNvPr id="355" name="Google Shape;355;p47"/>
          <p:cNvSpPr/>
          <p:nvPr/>
        </p:nvSpPr>
        <p:spPr>
          <a:xfrm>
            <a:off x="1999475" y="336950"/>
            <a:ext cx="3480900" cy="481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a:spcBef>
                <a:spcPts val="0"/>
              </a:spcBef>
              <a:spcAft>
                <a:spcPts val="0"/>
              </a:spcAft>
              <a:buNone/>
            </a:pPr>
            <a:r>
              <a:rPr lang="en"/>
              <a:t>To be activity guide</a:t>
            </a:r>
            <a:endParaRPr/>
          </a:p>
        </p:txBody>
      </p:sp>
      <p:cxnSp>
        <p:nvCxnSpPr>
          <p:cNvPr id="356" name="Google Shape;356;p47"/>
          <p:cNvCxnSpPr/>
          <p:nvPr/>
        </p:nvCxnSpPr>
        <p:spPr>
          <a:xfrm flipH="1">
            <a:off x="2884700" y="3926525"/>
            <a:ext cx="1642500" cy="18600"/>
          </a:xfrm>
          <a:prstGeom prst="straightConnector1">
            <a:avLst/>
          </a:prstGeom>
          <a:noFill/>
          <a:ln w="9525" cap="flat" cmpd="sng">
            <a:solidFill>
              <a:schemeClr val="dk2"/>
            </a:solidFill>
            <a:prstDash val="solid"/>
            <a:round/>
            <a:headEnd type="none" w="med" len="med"/>
            <a:tailEnd type="none" w="med" len="med"/>
          </a:ln>
        </p:spPr>
      </p:cxnSp>
      <p:cxnSp>
        <p:nvCxnSpPr>
          <p:cNvPr id="357" name="Google Shape;357;p47"/>
          <p:cNvCxnSpPr/>
          <p:nvPr/>
        </p:nvCxnSpPr>
        <p:spPr>
          <a:xfrm flipH="1">
            <a:off x="3678925" y="2600288"/>
            <a:ext cx="2700" cy="288000"/>
          </a:xfrm>
          <a:prstGeom prst="straightConnector1">
            <a:avLst/>
          </a:prstGeom>
          <a:noFill/>
          <a:ln w="9525" cap="flat" cmpd="sng">
            <a:solidFill>
              <a:schemeClr val="dk2"/>
            </a:solidFill>
            <a:prstDash val="solid"/>
            <a:round/>
            <a:headEnd type="none" w="med" len="med"/>
            <a:tailEnd type="none" w="med" len="med"/>
          </a:ln>
        </p:spPr>
      </p:cxnSp>
      <p:sp>
        <p:nvSpPr>
          <p:cNvPr id="358" name="Google Shape;358;p47"/>
          <p:cNvSpPr/>
          <p:nvPr/>
        </p:nvSpPr>
        <p:spPr>
          <a:xfrm>
            <a:off x="566850" y="2916850"/>
            <a:ext cx="1618800" cy="383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900"/>
              <a:t>Using backend accounting and inventory software.</a:t>
            </a:r>
            <a:endParaRPr sz="900"/>
          </a:p>
        </p:txBody>
      </p:sp>
      <p:cxnSp>
        <p:nvCxnSpPr>
          <p:cNvPr id="359" name="Google Shape;359;p47"/>
          <p:cNvCxnSpPr/>
          <p:nvPr/>
        </p:nvCxnSpPr>
        <p:spPr>
          <a:xfrm flipH="1">
            <a:off x="1334350" y="2613950"/>
            <a:ext cx="900" cy="260700"/>
          </a:xfrm>
          <a:prstGeom prst="straightConnector1">
            <a:avLst/>
          </a:prstGeom>
          <a:noFill/>
          <a:ln w="9525" cap="flat" cmpd="sng">
            <a:solidFill>
              <a:schemeClr val="dk2"/>
            </a:solidFill>
            <a:prstDash val="solid"/>
            <a:round/>
            <a:headEnd type="none" w="med" len="med"/>
            <a:tailEnd type="none" w="med" len="med"/>
          </a:ln>
        </p:spPr>
      </p:cxnSp>
      <p:sp>
        <p:nvSpPr>
          <p:cNvPr id="360" name="Google Shape;360;p47"/>
          <p:cNvSpPr/>
          <p:nvPr/>
        </p:nvSpPr>
        <p:spPr>
          <a:xfrm>
            <a:off x="2919000" y="2948900"/>
            <a:ext cx="1618800" cy="383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900"/>
              <a:t>Pictures from social media will populate website photos.</a:t>
            </a:r>
            <a:endParaRPr sz="900"/>
          </a:p>
        </p:txBody>
      </p:sp>
      <p:sp>
        <p:nvSpPr>
          <p:cNvPr id="361" name="Google Shape;361;p47"/>
          <p:cNvSpPr/>
          <p:nvPr/>
        </p:nvSpPr>
        <p:spPr>
          <a:xfrm>
            <a:off x="5271150" y="2916850"/>
            <a:ext cx="1618800" cy="383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800"/>
              <a:t>Now using automated payment through the website. Cash, card, check, e-payment</a:t>
            </a:r>
            <a:endParaRPr sz="800"/>
          </a:p>
        </p:txBody>
      </p:sp>
      <p:cxnSp>
        <p:nvCxnSpPr>
          <p:cNvPr id="362" name="Google Shape;362;p47"/>
          <p:cNvCxnSpPr/>
          <p:nvPr/>
        </p:nvCxnSpPr>
        <p:spPr>
          <a:xfrm flipH="1">
            <a:off x="6079200" y="2582988"/>
            <a:ext cx="2700" cy="2880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48"/>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Ending summary</a:t>
            </a:r>
            <a:endParaRPr/>
          </a:p>
        </p:txBody>
      </p:sp>
      <p:sp>
        <p:nvSpPr>
          <p:cNvPr id="368" name="Google Shape;368;p48"/>
          <p:cNvSpPr txBox="1">
            <a:spLocks noGrp="1"/>
          </p:cNvSpPr>
          <p:nvPr>
            <p:ph type="body" idx="1"/>
          </p:nvPr>
        </p:nvSpPr>
        <p:spPr>
          <a:xfrm>
            <a:off x="387900" y="1300200"/>
            <a:ext cx="6865800" cy="3734400"/>
          </a:xfrm>
          <a:prstGeom prst="rect">
            <a:avLst/>
          </a:prstGeom>
        </p:spPr>
        <p:txBody>
          <a:bodyPr spcFirstLastPara="1" wrap="square" lIns="0" tIns="0" rIns="0" bIns="0" anchor="t" anchorCtr="0">
            <a:noAutofit/>
          </a:bodyPr>
          <a:lstStyle/>
          <a:p>
            <a:pPr marL="457200" lvl="0" indent="-330200" rtl="0">
              <a:spcBef>
                <a:spcPts val="800"/>
              </a:spcBef>
              <a:spcAft>
                <a:spcPts val="0"/>
              </a:spcAft>
              <a:buSzPts val="1600"/>
              <a:buChar char="➔"/>
            </a:pPr>
            <a:r>
              <a:rPr lang="en" sz="1600"/>
              <a:t>Problems that have been identified</a:t>
            </a:r>
            <a:endParaRPr sz="1600"/>
          </a:p>
          <a:p>
            <a:pPr marL="457200" lvl="0" indent="-330200" rtl="0">
              <a:spcBef>
                <a:spcPts val="0"/>
              </a:spcBef>
              <a:spcAft>
                <a:spcPts val="0"/>
              </a:spcAft>
              <a:buSzPts val="1600"/>
              <a:buChar char="➔"/>
            </a:pPr>
            <a:r>
              <a:rPr lang="en" sz="1600"/>
              <a:t>Customer Database </a:t>
            </a:r>
            <a:endParaRPr sz="1600"/>
          </a:p>
          <a:p>
            <a:pPr marL="914400" lvl="1" indent="-330200" rtl="0">
              <a:spcBef>
                <a:spcPts val="0"/>
              </a:spcBef>
              <a:spcAft>
                <a:spcPts val="0"/>
              </a:spcAft>
              <a:buSzPts val="1600"/>
              <a:buChar char="◆"/>
            </a:pPr>
            <a:r>
              <a:rPr lang="en" sz="1600"/>
              <a:t>Feasibility Analysis </a:t>
            </a:r>
            <a:endParaRPr sz="1600"/>
          </a:p>
          <a:p>
            <a:pPr marL="457200" lvl="0" indent="-330200" rtl="0">
              <a:spcBef>
                <a:spcPts val="0"/>
              </a:spcBef>
              <a:spcAft>
                <a:spcPts val="0"/>
              </a:spcAft>
              <a:buSzPts val="1600"/>
              <a:buChar char="➔"/>
            </a:pPr>
            <a:r>
              <a:rPr lang="en" sz="1600"/>
              <a:t>Online Form </a:t>
            </a:r>
            <a:endParaRPr sz="1600"/>
          </a:p>
          <a:p>
            <a:pPr marL="914400" lvl="1" indent="-330200" rtl="0">
              <a:spcBef>
                <a:spcPts val="0"/>
              </a:spcBef>
              <a:spcAft>
                <a:spcPts val="0"/>
              </a:spcAft>
              <a:buSzPts val="1600"/>
              <a:buChar char="◆"/>
            </a:pPr>
            <a:r>
              <a:rPr lang="en" sz="1600"/>
              <a:t>Feasibility Analysis </a:t>
            </a:r>
            <a:endParaRPr sz="1600"/>
          </a:p>
          <a:p>
            <a:pPr marL="457200" lvl="0" indent="-330200" rtl="0">
              <a:spcBef>
                <a:spcPts val="0"/>
              </a:spcBef>
              <a:spcAft>
                <a:spcPts val="0"/>
              </a:spcAft>
              <a:buSzPts val="1600"/>
              <a:buChar char="➔"/>
            </a:pPr>
            <a:r>
              <a:rPr lang="en" sz="1600"/>
              <a:t>Scheduling</a:t>
            </a:r>
            <a:endParaRPr sz="1600"/>
          </a:p>
          <a:p>
            <a:pPr marL="914400" lvl="1" indent="-330200" rtl="0">
              <a:spcBef>
                <a:spcPts val="0"/>
              </a:spcBef>
              <a:spcAft>
                <a:spcPts val="0"/>
              </a:spcAft>
              <a:buSzPts val="1600"/>
              <a:buChar char="◆"/>
            </a:pPr>
            <a:r>
              <a:rPr lang="en" sz="1600"/>
              <a:t>Feasibility Analysis </a:t>
            </a:r>
            <a:endParaRPr sz="1600"/>
          </a:p>
          <a:p>
            <a:pPr marL="457200" lvl="0" indent="-330200" rtl="0">
              <a:spcBef>
                <a:spcPts val="0"/>
              </a:spcBef>
              <a:spcAft>
                <a:spcPts val="0"/>
              </a:spcAft>
              <a:buSzPts val="1600"/>
              <a:buChar char="➔"/>
            </a:pPr>
            <a:r>
              <a:rPr lang="en" sz="1600"/>
              <a:t>Accounting System</a:t>
            </a:r>
            <a:endParaRPr sz="1600"/>
          </a:p>
          <a:p>
            <a:pPr marL="914400" lvl="1" indent="-330200" rtl="0">
              <a:spcBef>
                <a:spcPts val="0"/>
              </a:spcBef>
              <a:spcAft>
                <a:spcPts val="0"/>
              </a:spcAft>
              <a:buSzPts val="1600"/>
              <a:buChar char="◆"/>
            </a:pPr>
            <a:r>
              <a:rPr lang="en" sz="1600"/>
              <a:t>Feasibility Analysis </a:t>
            </a:r>
            <a:endParaRPr sz="1600"/>
          </a:p>
          <a:p>
            <a:pPr marL="457200" lvl="0" indent="-330200" rtl="0">
              <a:spcBef>
                <a:spcPts val="0"/>
              </a:spcBef>
              <a:spcAft>
                <a:spcPts val="0"/>
              </a:spcAft>
              <a:buSzPts val="1600"/>
              <a:buChar char="➔"/>
            </a:pPr>
            <a:r>
              <a:rPr lang="en" sz="1600"/>
              <a:t>Inventory Management</a:t>
            </a:r>
            <a:endParaRPr sz="1600"/>
          </a:p>
          <a:p>
            <a:pPr marL="914400" lvl="1" indent="-330200" rtl="0">
              <a:spcBef>
                <a:spcPts val="0"/>
              </a:spcBef>
              <a:spcAft>
                <a:spcPts val="0"/>
              </a:spcAft>
              <a:buSzPts val="1600"/>
              <a:buChar char="◆"/>
            </a:pPr>
            <a:r>
              <a:rPr lang="en" sz="1600"/>
              <a:t>Feasibility Analysis </a:t>
            </a:r>
            <a:endParaRPr sz="1600"/>
          </a:p>
          <a:p>
            <a:pPr marL="457200" lvl="0" indent="-330200" rtl="0">
              <a:spcBef>
                <a:spcPts val="0"/>
              </a:spcBef>
              <a:spcAft>
                <a:spcPts val="0"/>
              </a:spcAft>
              <a:buSzPts val="1600"/>
              <a:buChar char="➔"/>
            </a:pPr>
            <a:r>
              <a:rPr lang="en" sz="1600"/>
              <a:t>Activity guide </a:t>
            </a:r>
            <a:endParaRPr sz="1600"/>
          </a:p>
          <a:p>
            <a:pPr marL="914400" lvl="1" indent="-330200" rtl="0">
              <a:spcBef>
                <a:spcPts val="0"/>
              </a:spcBef>
              <a:spcAft>
                <a:spcPts val="0"/>
              </a:spcAft>
              <a:buSzPts val="1600"/>
              <a:buChar char="◆"/>
            </a:pPr>
            <a:r>
              <a:rPr lang="en" sz="1600"/>
              <a:t>As is</a:t>
            </a:r>
            <a:endParaRPr sz="1600"/>
          </a:p>
          <a:p>
            <a:pPr marL="914400" lvl="1" indent="-330200" rtl="0">
              <a:spcBef>
                <a:spcPts val="0"/>
              </a:spcBef>
              <a:spcAft>
                <a:spcPts val="0"/>
              </a:spcAft>
              <a:buSzPts val="1600"/>
              <a:buChar char="◆"/>
            </a:pPr>
            <a:r>
              <a:rPr lang="en" sz="1600"/>
              <a:t>To be </a:t>
            </a:r>
            <a:endParaRPr sz="1600"/>
          </a:p>
        </p:txBody>
      </p:sp>
      <p:sp>
        <p:nvSpPr>
          <p:cNvPr id="369" name="Google Shape;369;p48"/>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Identified Problems</a:t>
            </a:r>
            <a:endParaRPr/>
          </a:p>
        </p:txBody>
      </p:sp>
      <p:sp>
        <p:nvSpPr>
          <p:cNvPr id="182" name="Google Shape;182;p26"/>
          <p:cNvSpPr txBox="1">
            <a:spLocks noGrp="1"/>
          </p:cNvSpPr>
          <p:nvPr>
            <p:ph type="body" idx="1"/>
          </p:nvPr>
        </p:nvSpPr>
        <p:spPr>
          <a:xfrm>
            <a:off x="387900" y="1489825"/>
            <a:ext cx="6885000" cy="3375900"/>
          </a:xfrm>
          <a:prstGeom prst="rect">
            <a:avLst/>
          </a:prstGeom>
        </p:spPr>
        <p:txBody>
          <a:bodyPr spcFirstLastPara="1" wrap="square" lIns="0" tIns="0" rIns="0" bIns="0" anchor="t" anchorCtr="0">
            <a:noAutofit/>
          </a:bodyPr>
          <a:lstStyle/>
          <a:p>
            <a:pPr marL="457200" lvl="0" indent="-355600">
              <a:lnSpc>
                <a:spcPct val="150000"/>
              </a:lnSpc>
              <a:spcBef>
                <a:spcPts val="800"/>
              </a:spcBef>
              <a:spcAft>
                <a:spcPts val="0"/>
              </a:spcAft>
              <a:buSzPts val="2000"/>
              <a:buChar char="➔"/>
            </a:pPr>
            <a:r>
              <a:rPr lang="en" sz="2000"/>
              <a:t>No functioning website</a:t>
            </a:r>
            <a:endParaRPr sz="2000"/>
          </a:p>
          <a:p>
            <a:pPr marL="457200" lvl="0" indent="-355600">
              <a:lnSpc>
                <a:spcPct val="150000"/>
              </a:lnSpc>
              <a:spcBef>
                <a:spcPts val="0"/>
              </a:spcBef>
              <a:spcAft>
                <a:spcPts val="0"/>
              </a:spcAft>
              <a:buSzPts val="2000"/>
              <a:buChar char="➔"/>
            </a:pPr>
            <a:r>
              <a:rPr lang="en" sz="2000"/>
              <a:t>Lacks customer database</a:t>
            </a:r>
            <a:endParaRPr sz="2000"/>
          </a:p>
          <a:p>
            <a:pPr marL="457200" lvl="0" indent="-355600">
              <a:lnSpc>
                <a:spcPct val="150000"/>
              </a:lnSpc>
              <a:spcBef>
                <a:spcPts val="0"/>
              </a:spcBef>
              <a:spcAft>
                <a:spcPts val="0"/>
              </a:spcAft>
              <a:buSzPts val="2000"/>
              <a:buChar char="➔"/>
            </a:pPr>
            <a:r>
              <a:rPr lang="en" sz="2000"/>
              <a:t>Absent accounting tools and inventory management</a:t>
            </a:r>
            <a:endParaRPr sz="2000"/>
          </a:p>
          <a:p>
            <a:pPr marL="457200" lvl="0" indent="-355600">
              <a:lnSpc>
                <a:spcPct val="150000"/>
              </a:lnSpc>
              <a:spcBef>
                <a:spcPts val="0"/>
              </a:spcBef>
              <a:spcAft>
                <a:spcPts val="0"/>
              </a:spcAft>
              <a:buSzPts val="2000"/>
              <a:buChar char="➔"/>
            </a:pPr>
            <a:r>
              <a:rPr lang="en" sz="2000"/>
              <a:t>No online ordering process.</a:t>
            </a:r>
            <a:endParaRPr sz="2000"/>
          </a:p>
          <a:p>
            <a:pPr marL="457200" lvl="0" indent="-355600">
              <a:lnSpc>
                <a:spcPct val="150000"/>
              </a:lnSpc>
              <a:spcBef>
                <a:spcPts val="0"/>
              </a:spcBef>
              <a:spcAft>
                <a:spcPts val="0"/>
              </a:spcAft>
              <a:buSzPts val="2000"/>
              <a:buChar char="➔"/>
            </a:pPr>
            <a:r>
              <a:rPr lang="en" sz="2000"/>
              <a:t>Difficulty scheduling</a:t>
            </a:r>
            <a:endParaRPr sz="2000"/>
          </a:p>
          <a:p>
            <a:pPr marL="457200" lvl="0" indent="-355600">
              <a:lnSpc>
                <a:spcPct val="150000"/>
              </a:lnSpc>
              <a:spcBef>
                <a:spcPts val="0"/>
              </a:spcBef>
              <a:spcAft>
                <a:spcPts val="0"/>
              </a:spcAft>
              <a:buSzPts val="2000"/>
              <a:buChar char="➔"/>
            </a:pPr>
            <a:r>
              <a:rPr lang="en" sz="2000"/>
              <a:t>Inability to track changes in orders</a:t>
            </a:r>
            <a:endParaRPr sz="2000"/>
          </a:p>
          <a:p>
            <a:pPr marL="457200" lvl="0" indent="-355600">
              <a:lnSpc>
                <a:spcPct val="150000"/>
              </a:lnSpc>
              <a:spcBef>
                <a:spcPts val="0"/>
              </a:spcBef>
              <a:spcAft>
                <a:spcPts val="0"/>
              </a:spcAft>
              <a:buSzPts val="2000"/>
              <a:buChar char="➔"/>
            </a:pPr>
            <a:r>
              <a:rPr lang="en" sz="2000"/>
              <a:t>Lacking outbound logistic system.</a:t>
            </a:r>
            <a:endParaRPr sz="2000"/>
          </a:p>
          <a:p>
            <a:pPr marL="0" lvl="0" indent="0">
              <a:spcBef>
                <a:spcPts val="800"/>
              </a:spcBef>
              <a:spcAft>
                <a:spcPts val="0"/>
              </a:spcAft>
              <a:buNone/>
            </a:pPr>
            <a:endParaRPr/>
          </a:p>
          <a:p>
            <a:pPr marL="0" lvl="0" indent="0">
              <a:spcBef>
                <a:spcPts val="800"/>
              </a:spcBef>
              <a:spcAft>
                <a:spcPts val="0"/>
              </a:spcAft>
              <a:buNone/>
            </a:pPr>
            <a:endParaRPr/>
          </a:p>
          <a:p>
            <a:pPr marL="0" lvl="0" indent="0">
              <a:spcBef>
                <a:spcPts val="800"/>
              </a:spcBef>
              <a:spcAft>
                <a:spcPts val="0"/>
              </a:spcAft>
              <a:buNone/>
            </a:pPr>
            <a:endParaRPr/>
          </a:p>
        </p:txBody>
      </p:sp>
      <p:sp>
        <p:nvSpPr>
          <p:cNvPr id="183" name="Google Shape;183;p26"/>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Customer Database</a:t>
            </a:r>
            <a:endParaRPr/>
          </a:p>
        </p:txBody>
      </p:sp>
      <p:sp>
        <p:nvSpPr>
          <p:cNvPr id="189" name="Google Shape;189;p27"/>
          <p:cNvSpPr txBox="1">
            <a:spLocks noGrp="1"/>
          </p:cNvSpPr>
          <p:nvPr>
            <p:ph type="body" idx="1"/>
          </p:nvPr>
        </p:nvSpPr>
        <p:spPr>
          <a:xfrm>
            <a:off x="387900" y="1489825"/>
            <a:ext cx="6899100" cy="3311700"/>
          </a:xfrm>
          <a:prstGeom prst="rect">
            <a:avLst/>
          </a:prstGeom>
        </p:spPr>
        <p:txBody>
          <a:bodyPr spcFirstLastPara="1" wrap="square" lIns="0" tIns="0" rIns="0" bIns="0" anchor="t" anchorCtr="0">
            <a:noAutofit/>
          </a:bodyPr>
          <a:lstStyle/>
          <a:p>
            <a:pPr marL="0" lvl="0" indent="0" rtl="0">
              <a:lnSpc>
                <a:spcPct val="115000"/>
              </a:lnSpc>
              <a:spcBef>
                <a:spcPts val="0"/>
              </a:spcBef>
              <a:spcAft>
                <a:spcPts val="0"/>
              </a:spcAft>
              <a:buNone/>
            </a:pPr>
            <a:r>
              <a:rPr lang="en" sz="1600"/>
              <a:t>Problems</a:t>
            </a:r>
            <a:endParaRPr sz="1600"/>
          </a:p>
          <a:p>
            <a:pPr marL="457200" lvl="0" indent="-330200" rtl="0">
              <a:lnSpc>
                <a:spcPct val="115000"/>
              </a:lnSpc>
              <a:spcBef>
                <a:spcPts val="0"/>
              </a:spcBef>
              <a:spcAft>
                <a:spcPts val="0"/>
              </a:spcAft>
              <a:buSzPts val="1600"/>
              <a:buFont typeface="Times New Roman"/>
              <a:buChar char="➔"/>
            </a:pPr>
            <a:r>
              <a:rPr lang="en" sz="1600"/>
              <a:t>Difficult to maintain customer information on returning customers</a:t>
            </a:r>
            <a:endParaRPr sz="1600"/>
          </a:p>
          <a:p>
            <a:pPr marL="457200" lvl="0" indent="-330200" rtl="0">
              <a:lnSpc>
                <a:spcPct val="115000"/>
              </a:lnSpc>
              <a:spcBef>
                <a:spcPts val="0"/>
              </a:spcBef>
              <a:spcAft>
                <a:spcPts val="0"/>
              </a:spcAft>
              <a:buSzPts val="1600"/>
              <a:buChar char="➔"/>
            </a:pPr>
            <a:r>
              <a:rPr lang="en" sz="1600"/>
              <a:t>Customer Relationship Management is difficult without maintain customer records</a:t>
            </a:r>
            <a:endParaRPr sz="1600"/>
          </a:p>
          <a:p>
            <a:pPr marL="457200" lvl="0" indent="-330200" rtl="0">
              <a:lnSpc>
                <a:spcPct val="115000"/>
              </a:lnSpc>
              <a:spcBef>
                <a:spcPts val="0"/>
              </a:spcBef>
              <a:spcAft>
                <a:spcPts val="0"/>
              </a:spcAft>
              <a:buSzPts val="1600"/>
              <a:buChar char="➔"/>
            </a:pPr>
            <a:r>
              <a:rPr lang="en" sz="1600"/>
              <a:t>Without a database it is hard to run any sort of promotions, or marketing</a:t>
            </a:r>
            <a:endParaRPr sz="1600"/>
          </a:p>
          <a:p>
            <a:pPr marL="457200" lvl="0" indent="-330200" rtl="0">
              <a:lnSpc>
                <a:spcPct val="115000"/>
              </a:lnSpc>
              <a:spcBef>
                <a:spcPts val="0"/>
              </a:spcBef>
              <a:spcAft>
                <a:spcPts val="0"/>
              </a:spcAft>
              <a:buSzPts val="1600"/>
              <a:buChar char="➔"/>
            </a:pPr>
            <a:r>
              <a:rPr lang="en" sz="1600"/>
              <a:t>It’s difficult to track down orders.</a:t>
            </a:r>
            <a:endParaRPr sz="1600"/>
          </a:p>
          <a:p>
            <a:pPr marL="0" lvl="0" indent="0" rtl="0">
              <a:lnSpc>
                <a:spcPct val="115000"/>
              </a:lnSpc>
              <a:spcBef>
                <a:spcPts val="0"/>
              </a:spcBef>
              <a:spcAft>
                <a:spcPts val="0"/>
              </a:spcAft>
              <a:buNone/>
            </a:pPr>
            <a:endParaRPr sz="1600"/>
          </a:p>
          <a:p>
            <a:pPr marL="0" lvl="0" indent="0" rtl="0">
              <a:lnSpc>
                <a:spcPct val="115000"/>
              </a:lnSpc>
              <a:spcBef>
                <a:spcPts val="0"/>
              </a:spcBef>
              <a:spcAft>
                <a:spcPts val="0"/>
              </a:spcAft>
              <a:buNone/>
            </a:pPr>
            <a:r>
              <a:rPr lang="en" sz="1600"/>
              <a:t>Solutions</a:t>
            </a:r>
            <a:endParaRPr sz="1600"/>
          </a:p>
          <a:p>
            <a:pPr marL="457200" lvl="0" indent="-330200" rtl="0">
              <a:lnSpc>
                <a:spcPct val="115000"/>
              </a:lnSpc>
              <a:spcBef>
                <a:spcPts val="0"/>
              </a:spcBef>
              <a:spcAft>
                <a:spcPts val="0"/>
              </a:spcAft>
              <a:buSzPts val="1600"/>
              <a:buChar char="➔"/>
            </a:pPr>
            <a:r>
              <a:rPr lang="en" sz="1600"/>
              <a:t>Having a database will streamline the order process</a:t>
            </a:r>
            <a:endParaRPr sz="1600"/>
          </a:p>
          <a:p>
            <a:pPr marL="457200" lvl="0" indent="-330200" rtl="0">
              <a:lnSpc>
                <a:spcPct val="115000"/>
              </a:lnSpc>
              <a:spcBef>
                <a:spcPts val="0"/>
              </a:spcBef>
              <a:spcAft>
                <a:spcPts val="0"/>
              </a:spcAft>
              <a:buSzPts val="1600"/>
              <a:buChar char="➔"/>
            </a:pPr>
            <a:r>
              <a:rPr lang="en" sz="1600"/>
              <a:t>Through the database customers can be communicated with and offered promotions</a:t>
            </a:r>
            <a:endParaRPr sz="1600"/>
          </a:p>
          <a:p>
            <a:pPr marL="457200" lvl="0" indent="-330200" rtl="0">
              <a:lnSpc>
                <a:spcPct val="115000"/>
              </a:lnSpc>
              <a:spcBef>
                <a:spcPts val="0"/>
              </a:spcBef>
              <a:spcAft>
                <a:spcPts val="0"/>
              </a:spcAft>
              <a:buSzPts val="1600"/>
              <a:buChar char="➔"/>
            </a:pPr>
            <a:r>
              <a:rPr lang="en" sz="1600"/>
              <a:t>Ability to do Customer Relationship Management </a:t>
            </a:r>
            <a:endParaRPr sz="1600"/>
          </a:p>
        </p:txBody>
      </p:sp>
      <p:sp>
        <p:nvSpPr>
          <p:cNvPr id="190" name="Google Shape;190;p27"/>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8"/>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Customer Database – Feasibility </a:t>
            </a:r>
            <a:r>
              <a:rPr lang="en-US" dirty="0"/>
              <a:t>Analysis</a:t>
            </a:r>
            <a:endParaRPr dirty="0"/>
          </a:p>
        </p:txBody>
      </p:sp>
      <p:sp>
        <p:nvSpPr>
          <p:cNvPr id="196" name="Google Shape;196;p28"/>
          <p:cNvSpPr txBox="1">
            <a:spLocks noGrp="1"/>
          </p:cNvSpPr>
          <p:nvPr>
            <p:ph type="body" idx="1"/>
          </p:nvPr>
        </p:nvSpPr>
        <p:spPr>
          <a:xfrm>
            <a:off x="222450" y="1489825"/>
            <a:ext cx="7083300" cy="3078900"/>
          </a:xfrm>
          <a:prstGeom prst="rect">
            <a:avLst/>
          </a:prstGeom>
        </p:spPr>
        <p:txBody>
          <a:bodyPr spcFirstLastPara="1" wrap="square" lIns="0" tIns="0" rIns="0" bIns="0" anchor="t" anchorCtr="0">
            <a:noAutofit/>
          </a:bodyPr>
          <a:lstStyle/>
          <a:p>
            <a:pPr marL="0" lvl="0" indent="0" rtl="0">
              <a:spcBef>
                <a:spcPts val="800"/>
              </a:spcBef>
              <a:spcAft>
                <a:spcPts val="0"/>
              </a:spcAft>
              <a:buNone/>
            </a:pPr>
            <a:r>
              <a:rPr lang="en"/>
              <a:t> </a:t>
            </a:r>
            <a:r>
              <a:rPr lang="en" sz="2400" b="1" u="sng"/>
              <a:t>Technical</a:t>
            </a:r>
            <a:endParaRPr sz="2400" b="1" u="sng"/>
          </a:p>
          <a:p>
            <a:pPr marL="0" lvl="0" indent="0" rtl="0">
              <a:lnSpc>
                <a:spcPct val="115000"/>
              </a:lnSpc>
              <a:spcBef>
                <a:spcPts val="800"/>
              </a:spcBef>
              <a:spcAft>
                <a:spcPts val="0"/>
              </a:spcAft>
              <a:buClr>
                <a:schemeClr val="dk1"/>
              </a:buClr>
              <a:buSzPts val="1100"/>
              <a:buFont typeface="Arial"/>
              <a:buNone/>
            </a:pPr>
            <a:r>
              <a:rPr lang="en" sz="1800" b="1"/>
              <a:t>Familiarity with Function Area:</a:t>
            </a:r>
            <a:r>
              <a:rPr lang="en" sz="1800"/>
              <a:t> Medium Risk</a:t>
            </a:r>
            <a:endParaRPr sz="1800"/>
          </a:p>
          <a:p>
            <a:pPr marL="0" lvl="0" indent="0" rtl="0">
              <a:lnSpc>
                <a:spcPct val="115000"/>
              </a:lnSpc>
              <a:spcBef>
                <a:spcPts val="800"/>
              </a:spcBef>
              <a:spcAft>
                <a:spcPts val="0"/>
              </a:spcAft>
              <a:buClr>
                <a:schemeClr val="dk1"/>
              </a:buClr>
              <a:buSzPts val="1100"/>
              <a:buFont typeface="Arial"/>
              <a:buNone/>
            </a:pPr>
            <a:r>
              <a:rPr lang="en" sz="1800" b="1"/>
              <a:t>Familiarity with Technology: </a:t>
            </a:r>
            <a:r>
              <a:rPr lang="en" sz="1800"/>
              <a:t>Medium Risk</a:t>
            </a:r>
            <a:endParaRPr sz="1800"/>
          </a:p>
          <a:p>
            <a:pPr marL="0" lvl="0" indent="0" rtl="0">
              <a:lnSpc>
                <a:spcPct val="115000"/>
              </a:lnSpc>
              <a:spcBef>
                <a:spcPts val="800"/>
              </a:spcBef>
              <a:spcAft>
                <a:spcPts val="0"/>
              </a:spcAft>
              <a:buClr>
                <a:schemeClr val="dk1"/>
              </a:buClr>
              <a:buSzPts val="1100"/>
              <a:buFont typeface="Arial"/>
              <a:buNone/>
            </a:pPr>
            <a:r>
              <a:rPr lang="en" sz="1800" b="1"/>
              <a:t>Project size: </a:t>
            </a:r>
            <a:r>
              <a:rPr lang="en" sz="1800"/>
              <a:t>Small</a:t>
            </a:r>
            <a:endParaRPr sz="1800"/>
          </a:p>
          <a:p>
            <a:pPr marL="0" lvl="0" indent="0" rtl="0">
              <a:spcBef>
                <a:spcPts val="800"/>
              </a:spcBef>
              <a:spcAft>
                <a:spcPts val="0"/>
              </a:spcAft>
              <a:buNone/>
            </a:pPr>
            <a:r>
              <a:rPr lang="en" sz="1800" b="1"/>
              <a:t>Compatibility: </a:t>
            </a:r>
            <a:r>
              <a:rPr lang="en" sz="1800"/>
              <a:t>MySQL is used by WordPress for database management, assuming we use WordPress for the website it will be compatible.</a:t>
            </a:r>
            <a:endParaRPr sz="1800"/>
          </a:p>
          <a:p>
            <a:pPr marL="0" lvl="0" indent="0">
              <a:spcBef>
                <a:spcPts val="800"/>
              </a:spcBef>
              <a:spcAft>
                <a:spcPts val="0"/>
              </a:spcAft>
              <a:buNone/>
            </a:pPr>
            <a:endParaRPr/>
          </a:p>
        </p:txBody>
      </p:sp>
      <p:sp>
        <p:nvSpPr>
          <p:cNvPr id="197" name="Google Shape;197;p28"/>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9"/>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Customer Database – Feasibility </a:t>
            </a:r>
            <a:r>
              <a:rPr lang="en-US" dirty="0"/>
              <a:t>Analysis</a:t>
            </a:r>
            <a:endParaRPr dirty="0"/>
          </a:p>
        </p:txBody>
      </p:sp>
      <p:sp>
        <p:nvSpPr>
          <p:cNvPr id="203" name="Google Shape;203;p29"/>
          <p:cNvSpPr txBox="1">
            <a:spLocks noGrp="1"/>
          </p:cNvSpPr>
          <p:nvPr>
            <p:ph type="body" idx="1"/>
          </p:nvPr>
        </p:nvSpPr>
        <p:spPr>
          <a:xfrm>
            <a:off x="387900" y="1383175"/>
            <a:ext cx="6960000" cy="3342000"/>
          </a:xfrm>
          <a:prstGeom prst="rect">
            <a:avLst/>
          </a:prstGeom>
        </p:spPr>
        <p:txBody>
          <a:bodyPr spcFirstLastPara="1" wrap="square" lIns="0" tIns="0" rIns="0" bIns="0" anchor="t" anchorCtr="0">
            <a:noAutofit/>
          </a:bodyPr>
          <a:lstStyle/>
          <a:p>
            <a:pPr marL="0" lvl="0" indent="0" rtl="0">
              <a:spcBef>
                <a:spcPts val="800"/>
              </a:spcBef>
              <a:spcAft>
                <a:spcPts val="0"/>
              </a:spcAft>
              <a:buClr>
                <a:schemeClr val="dk1"/>
              </a:buClr>
              <a:buSzPts val="1100"/>
              <a:buFont typeface="Arial"/>
              <a:buNone/>
            </a:pPr>
            <a:r>
              <a:rPr lang="en" sz="2400" b="1" u="sng"/>
              <a:t>Economic</a:t>
            </a:r>
            <a:endParaRPr sz="2400" b="1" u="sng"/>
          </a:p>
          <a:p>
            <a:pPr marL="0" lvl="0" indent="0">
              <a:spcBef>
                <a:spcPts val="800"/>
              </a:spcBef>
              <a:spcAft>
                <a:spcPts val="0"/>
              </a:spcAft>
              <a:buNone/>
            </a:pPr>
            <a:r>
              <a:rPr lang="en" sz="1800" b="1"/>
              <a:t>Development Costs: </a:t>
            </a:r>
            <a:r>
              <a:rPr lang="en" sz="1500"/>
              <a:t>The development cost would be included with the website development cost, these costs would be on the lower end of web development due to the size of the business.</a:t>
            </a:r>
            <a:endParaRPr sz="1500"/>
          </a:p>
          <a:p>
            <a:pPr marL="0" lvl="0" indent="0" rtl="0">
              <a:spcBef>
                <a:spcPts val="800"/>
              </a:spcBef>
              <a:spcAft>
                <a:spcPts val="0"/>
              </a:spcAft>
              <a:buNone/>
            </a:pPr>
            <a:r>
              <a:rPr lang="en" sz="1800" b="1"/>
              <a:t>Operational Costs: </a:t>
            </a:r>
            <a:r>
              <a:rPr lang="en" sz="1500"/>
              <a:t>Assuming after the database is developed the client takes over maintenance and operation, the upkeep cost will be little more than the time spent maintaining the database, and the annual cost of a WordPress business website ($300).</a:t>
            </a:r>
            <a:endParaRPr sz="1500"/>
          </a:p>
          <a:p>
            <a:pPr marL="0" lvl="0" indent="0">
              <a:spcBef>
                <a:spcPts val="800"/>
              </a:spcBef>
              <a:spcAft>
                <a:spcPts val="0"/>
              </a:spcAft>
              <a:buNone/>
            </a:pPr>
            <a:r>
              <a:rPr lang="en" sz="1800" b="1"/>
              <a:t>Tangible Benefits: </a:t>
            </a:r>
            <a:r>
              <a:rPr lang="en" sz="1500"/>
              <a:t>Assuming a $50 profit per cake, each cake taking 5 hours to make, if the database saves 5 hours a week, that adds up to $2600 a year.</a:t>
            </a:r>
            <a:endParaRPr sz="1500"/>
          </a:p>
          <a:p>
            <a:pPr marL="0" lvl="0" indent="0" rtl="0">
              <a:spcBef>
                <a:spcPts val="800"/>
              </a:spcBef>
              <a:spcAft>
                <a:spcPts val="0"/>
              </a:spcAft>
              <a:buClr>
                <a:schemeClr val="dk1"/>
              </a:buClr>
              <a:buSzPts val="1100"/>
              <a:buFont typeface="Arial"/>
              <a:buNone/>
            </a:pPr>
            <a:r>
              <a:rPr lang="en" sz="1800" b="1"/>
              <a:t>Intangible Benefits and Costs: </a:t>
            </a:r>
            <a:r>
              <a:rPr lang="en" sz="1500"/>
              <a:t>Since a significant portion of customers are return customers, having their relevant information on hand could become even more valuable in the long term.</a:t>
            </a:r>
            <a:endParaRPr sz="1500"/>
          </a:p>
        </p:txBody>
      </p:sp>
      <p:sp>
        <p:nvSpPr>
          <p:cNvPr id="204" name="Google Shape;204;p29"/>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0"/>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buSzPts val="1100"/>
            </a:pPr>
            <a:r>
              <a:rPr lang="en" dirty="0"/>
              <a:t>Customer Database – Feasibility </a:t>
            </a:r>
            <a:r>
              <a:rPr lang="en-US" dirty="0"/>
              <a:t>Analysis</a:t>
            </a:r>
            <a:endParaRPr dirty="0"/>
          </a:p>
        </p:txBody>
      </p:sp>
      <p:sp>
        <p:nvSpPr>
          <p:cNvPr id="210" name="Google Shape;210;p30"/>
          <p:cNvSpPr txBox="1">
            <a:spLocks noGrp="1"/>
          </p:cNvSpPr>
          <p:nvPr>
            <p:ph type="body" idx="1"/>
          </p:nvPr>
        </p:nvSpPr>
        <p:spPr>
          <a:xfrm>
            <a:off x="387900" y="1489825"/>
            <a:ext cx="68976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Clr>
                <a:schemeClr val="dk1"/>
              </a:buClr>
              <a:buSzPts val="1100"/>
              <a:buFont typeface="Arial"/>
              <a:buNone/>
            </a:pPr>
            <a:r>
              <a:rPr lang="en" sz="2200" b="1" u="sng" dirty="0"/>
              <a:t>Organizational</a:t>
            </a:r>
            <a:endParaRPr sz="2200" b="1" u="sng" dirty="0"/>
          </a:p>
          <a:p>
            <a:pPr marL="0" lvl="0" indent="0" rtl="0">
              <a:lnSpc>
                <a:spcPct val="115000"/>
              </a:lnSpc>
              <a:spcBef>
                <a:spcPts val="800"/>
              </a:spcBef>
              <a:spcAft>
                <a:spcPts val="0"/>
              </a:spcAft>
              <a:buClr>
                <a:schemeClr val="dk1"/>
              </a:buClr>
              <a:buSzPts val="1100"/>
              <a:buFont typeface="Arial"/>
              <a:buNone/>
            </a:pPr>
            <a:r>
              <a:rPr lang="en" sz="1800" b="1" dirty="0"/>
              <a:t>Project Champion(s): </a:t>
            </a:r>
            <a:r>
              <a:rPr lang="en-US" sz="1800" dirty="0"/>
              <a:t>Dr. Barker</a:t>
            </a:r>
            <a:endParaRPr sz="1800" dirty="0"/>
          </a:p>
          <a:p>
            <a:pPr marL="0" lvl="0" indent="0" rtl="0">
              <a:lnSpc>
                <a:spcPct val="115000"/>
              </a:lnSpc>
              <a:spcBef>
                <a:spcPts val="800"/>
              </a:spcBef>
              <a:spcAft>
                <a:spcPts val="0"/>
              </a:spcAft>
              <a:buClr>
                <a:schemeClr val="dk1"/>
              </a:buClr>
              <a:buSzPts val="1100"/>
              <a:buFont typeface="Arial"/>
              <a:buNone/>
            </a:pPr>
            <a:r>
              <a:rPr lang="en" sz="1800" b="1" dirty="0"/>
              <a:t>Senior Management: </a:t>
            </a:r>
            <a:r>
              <a:rPr lang="en" sz="1800" dirty="0"/>
              <a:t>Karoline Gardner</a:t>
            </a:r>
            <a:endParaRPr sz="1800" dirty="0"/>
          </a:p>
          <a:p>
            <a:pPr marL="0" lvl="0" indent="0" rtl="0">
              <a:lnSpc>
                <a:spcPct val="115000"/>
              </a:lnSpc>
              <a:spcBef>
                <a:spcPts val="800"/>
              </a:spcBef>
              <a:spcAft>
                <a:spcPts val="0"/>
              </a:spcAft>
              <a:buClr>
                <a:schemeClr val="dk1"/>
              </a:buClr>
              <a:buSzPts val="1100"/>
              <a:buFont typeface="Arial"/>
              <a:buNone/>
            </a:pPr>
            <a:r>
              <a:rPr lang="en" sz="1800" b="1" dirty="0"/>
              <a:t>Users: </a:t>
            </a:r>
            <a:r>
              <a:rPr lang="en" sz="1800" dirty="0"/>
              <a:t>Karoline Gardner and any future employees</a:t>
            </a:r>
            <a:endParaRPr sz="1800" dirty="0"/>
          </a:p>
          <a:p>
            <a:pPr marL="0" lvl="0" indent="0" rtl="0">
              <a:lnSpc>
                <a:spcPct val="115000"/>
              </a:lnSpc>
              <a:spcBef>
                <a:spcPts val="800"/>
              </a:spcBef>
              <a:spcAft>
                <a:spcPts val="0"/>
              </a:spcAft>
              <a:buClr>
                <a:schemeClr val="dk1"/>
              </a:buClr>
              <a:buSzPts val="1100"/>
              <a:buFont typeface="Arial"/>
              <a:buNone/>
            </a:pPr>
            <a:r>
              <a:rPr lang="en" sz="1800" b="1" dirty="0"/>
              <a:t>Strategic Alignment:</a:t>
            </a:r>
            <a:r>
              <a:rPr lang="en" sz="1800" dirty="0"/>
              <a:t> This is aligned with the what the business needs as it is part of the website. The only person as of right now that needs to know how to utilize the database is the client.</a:t>
            </a:r>
            <a:endParaRPr dirty="0"/>
          </a:p>
        </p:txBody>
      </p:sp>
      <p:sp>
        <p:nvSpPr>
          <p:cNvPr id="211" name="Google Shape;211;p30"/>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1"/>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marL="0" lvl="0" indent="0">
              <a:spcBef>
                <a:spcPts val="0"/>
              </a:spcBef>
              <a:spcAft>
                <a:spcPts val="0"/>
              </a:spcAft>
              <a:buNone/>
            </a:pPr>
            <a:r>
              <a:rPr lang="en"/>
              <a:t>Online Order Form</a:t>
            </a:r>
            <a:endParaRPr/>
          </a:p>
        </p:txBody>
      </p:sp>
      <p:sp>
        <p:nvSpPr>
          <p:cNvPr id="217" name="Google Shape;217;p31"/>
          <p:cNvSpPr txBox="1">
            <a:spLocks noGrp="1"/>
          </p:cNvSpPr>
          <p:nvPr>
            <p:ph type="body" idx="1"/>
          </p:nvPr>
        </p:nvSpPr>
        <p:spPr>
          <a:xfrm>
            <a:off x="387900" y="1489825"/>
            <a:ext cx="6885000" cy="3430500"/>
          </a:xfrm>
          <a:prstGeom prst="rect">
            <a:avLst/>
          </a:prstGeom>
        </p:spPr>
        <p:txBody>
          <a:bodyPr spcFirstLastPara="1" wrap="square" lIns="0" tIns="0" rIns="0" bIns="0" anchor="t" anchorCtr="0">
            <a:noAutofit/>
          </a:bodyPr>
          <a:lstStyle/>
          <a:p>
            <a:pPr marL="0" lvl="0" indent="0" rtl="0">
              <a:lnSpc>
                <a:spcPct val="115000"/>
              </a:lnSpc>
              <a:spcBef>
                <a:spcPts val="0"/>
              </a:spcBef>
              <a:spcAft>
                <a:spcPts val="0"/>
              </a:spcAft>
              <a:buNone/>
            </a:pPr>
            <a:r>
              <a:rPr lang="en" sz="1800"/>
              <a:t>Problems</a:t>
            </a:r>
            <a:endParaRPr sz="1800"/>
          </a:p>
          <a:p>
            <a:pPr marL="457200" lvl="0" indent="-336550" rtl="0">
              <a:lnSpc>
                <a:spcPct val="115000"/>
              </a:lnSpc>
              <a:spcBef>
                <a:spcPts val="0"/>
              </a:spcBef>
              <a:spcAft>
                <a:spcPts val="0"/>
              </a:spcAft>
              <a:buSzPts val="1700"/>
              <a:buChar char="➔"/>
            </a:pPr>
            <a:r>
              <a:rPr lang="en" sz="1700"/>
              <a:t>Many forms of contact between customer and business</a:t>
            </a:r>
            <a:endParaRPr sz="1700"/>
          </a:p>
          <a:p>
            <a:pPr marL="457200" lvl="0" indent="-336550" rtl="0">
              <a:lnSpc>
                <a:spcPct val="115000"/>
              </a:lnSpc>
              <a:spcBef>
                <a:spcPts val="0"/>
              </a:spcBef>
              <a:spcAft>
                <a:spcPts val="0"/>
              </a:spcAft>
              <a:buSzPts val="1700"/>
              <a:buChar char="➔"/>
            </a:pPr>
            <a:r>
              <a:rPr lang="en" sz="1700"/>
              <a:t>Orders recorded in several places</a:t>
            </a:r>
            <a:endParaRPr sz="1700"/>
          </a:p>
          <a:p>
            <a:pPr marL="457200" lvl="0" indent="-336550" rtl="0">
              <a:lnSpc>
                <a:spcPct val="115000"/>
              </a:lnSpc>
              <a:spcBef>
                <a:spcPts val="0"/>
              </a:spcBef>
              <a:spcAft>
                <a:spcPts val="0"/>
              </a:spcAft>
              <a:buSzPts val="1700"/>
              <a:buChar char="➔"/>
            </a:pPr>
            <a:r>
              <a:rPr lang="en" sz="1700"/>
              <a:t>Difficulty reviewing and altering orders</a:t>
            </a:r>
            <a:endParaRPr sz="1700"/>
          </a:p>
          <a:p>
            <a:pPr marL="0" lvl="0" indent="0" rtl="0">
              <a:lnSpc>
                <a:spcPct val="115000"/>
              </a:lnSpc>
              <a:spcBef>
                <a:spcPts val="0"/>
              </a:spcBef>
              <a:spcAft>
                <a:spcPts val="0"/>
              </a:spcAft>
              <a:buNone/>
            </a:pPr>
            <a:endParaRPr sz="1700"/>
          </a:p>
          <a:p>
            <a:pPr marL="0" lvl="0" indent="0" rtl="0">
              <a:lnSpc>
                <a:spcPct val="115000"/>
              </a:lnSpc>
              <a:spcBef>
                <a:spcPts val="0"/>
              </a:spcBef>
              <a:spcAft>
                <a:spcPts val="0"/>
              </a:spcAft>
              <a:buNone/>
            </a:pPr>
            <a:r>
              <a:rPr lang="en" sz="1800"/>
              <a:t>Solution</a:t>
            </a:r>
            <a:endParaRPr sz="1800"/>
          </a:p>
          <a:p>
            <a:pPr marL="457200" lvl="0" indent="-336550" rtl="0">
              <a:lnSpc>
                <a:spcPct val="115000"/>
              </a:lnSpc>
              <a:spcBef>
                <a:spcPts val="0"/>
              </a:spcBef>
              <a:spcAft>
                <a:spcPts val="0"/>
              </a:spcAft>
              <a:buSzPts val="1700"/>
              <a:buChar char="➔"/>
            </a:pPr>
            <a:r>
              <a:rPr lang="en" sz="1700"/>
              <a:t>Online Ordering Form</a:t>
            </a:r>
            <a:endParaRPr sz="1700"/>
          </a:p>
          <a:p>
            <a:pPr marL="457200" lvl="0" indent="-336550" rtl="0">
              <a:lnSpc>
                <a:spcPct val="115000"/>
              </a:lnSpc>
              <a:spcBef>
                <a:spcPts val="0"/>
              </a:spcBef>
              <a:spcAft>
                <a:spcPts val="0"/>
              </a:spcAft>
              <a:buSzPts val="1700"/>
              <a:buChar char="➔"/>
            </a:pPr>
            <a:r>
              <a:rPr lang="en" sz="1700"/>
              <a:t>Input process into the database in which past and current orders will be stored</a:t>
            </a:r>
            <a:endParaRPr sz="1700"/>
          </a:p>
          <a:p>
            <a:pPr marL="457200" lvl="0" indent="-336550" rtl="0">
              <a:lnSpc>
                <a:spcPct val="115000"/>
              </a:lnSpc>
              <a:spcBef>
                <a:spcPts val="0"/>
              </a:spcBef>
              <a:spcAft>
                <a:spcPts val="0"/>
              </a:spcAft>
              <a:buSzPts val="1700"/>
              <a:buChar char="➔"/>
            </a:pPr>
            <a:r>
              <a:rPr lang="en" sz="1700"/>
              <a:t>All orders will be attached to names, contact information, a location for delivery if applicable, and a description of the desired dessert item.</a:t>
            </a:r>
            <a:endParaRPr sz="1700"/>
          </a:p>
        </p:txBody>
      </p:sp>
      <p:sp>
        <p:nvSpPr>
          <p:cNvPr id="218" name="Google Shape;218;p31"/>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2"/>
          <p:cNvSpPr txBox="1">
            <a:spLocks noGrp="1"/>
          </p:cNvSpPr>
          <p:nvPr>
            <p:ph type="title"/>
          </p:nvPr>
        </p:nvSpPr>
        <p:spPr>
          <a:xfrm>
            <a:off x="387900" y="458025"/>
            <a:ext cx="8368200" cy="686100"/>
          </a:xfrm>
          <a:prstGeom prst="rect">
            <a:avLst/>
          </a:prstGeom>
        </p:spPr>
        <p:txBody>
          <a:bodyPr spcFirstLastPara="1" wrap="square" lIns="0" tIns="0" rIns="0" bIns="0" anchor="ctr" anchorCtr="0">
            <a:noAutofit/>
          </a:bodyPr>
          <a:lstStyle/>
          <a:p>
            <a:pPr lvl="0"/>
            <a:r>
              <a:rPr lang="en" dirty="0"/>
              <a:t>Online Order Form – Feasibility </a:t>
            </a:r>
            <a:r>
              <a:rPr lang="en-US" dirty="0"/>
              <a:t>Analysis</a:t>
            </a:r>
            <a:endParaRPr dirty="0"/>
          </a:p>
        </p:txBody>
      </p:sp>
      <p:sp>
        <p:nvSpPr>
          <p:cNvPr id="224" name="Google Shape;224;p32"/>
          <p:cNvSpPr txBox="1">
            <a:spLocks noGrp="1"/>
          </p:cNvSpPr>
          <p:nvPr>
            <p:ph type="body" idx="1"/>
          </p:nvPr>
        </p:nvSpPr>
        <p:spPr>
          <a:xfrm>
            <a:off x="387900" y="1489825"/>
            <a:ext cx="6809400" cy="3078900"/>
          </a:xfrm>
          <a:prstGeom prst="rect">
            <a:avLst/>
          </a:prstGeom>
        </p:spPr>
        <p:txBody>
          <a:bodyPr spcFirstLastPara="1" wrap="square" lIns="0" tIns="0" rIns="0" bIns="0" anchor="t" anchorCtr="0">
            <a:noAutofit/>
          </a:bodyPr>
          <a:lstStyle/>
          <a:p>
            <a:pPr marL="0" lvl="0" indent="0" rtl="0">
              <a:lnSpc>
                <a:spcPct val="115000"/>
              </a:lnSpc>
              <a:spcBef>
                <a:spcPts val="800"/>
              </a:spcBef>
              <a:spcAft>
                <a:spcPts val="0"/>
              </a:spcAft>
              <a:buClr>
                <a:schemeClr val="dk1"/>
              </a:buClr>
              <a:buSzPts val="1100"/>
              <a:buFont typeface="Arial"/>
              <a:buNone/>
            </a:pPr>
            <a:r>
              <a:rPr lang="en" sz="2200" b="1" u="sng" dirty="0"/>
              <a:t>Technical</a:t>
            </a:r>
            <a:endParaRPr sz="2200" b="1" u="sng" dirty="0"/>
          </a:p>
          <a:p>
            <a:pPr marL="0" lvl="0" indent="0" rtl="0">
              <a:lnSpc>
                <a:spcPct val="115000"/>
              </a:lnSpc>
              <a:spcBef>
                <a:spcPts val="800"/>
              </a:spcBef>
              <a:spcAft>
                <a:spcPts val="0"/>
              </a:spcAft>
              <a:buClr>
                <a:schemeClr val="dk1"/>
              </a:buClr>
              <a:buSzPts val="1100"/>
              <a:buFont typeface="Arial"/>
              <a:buNone/>
            </a:pPr>
            <a:r>
              <a:rPr lang="en" sz="1800" b="1" dirty="0"/>
              <a:t>Familiarity with Function Area:</a:t>
            </a:r>
            <a:r>
              <a:rPr lang="en" sz="1800" dirty="0"/>
              <a:t> Low Risk.</a:t>
            </a:r>
            <a:endParaRPr sz="1800" dirty="0"/>
          </a:p>
          <a:p>
            <a:pPr marL="0" lvl="0" indent="0" rtl="0">
              <a:lnSpc>
                <a:spcPct val="115000"/>
              </a:lnSpc>
              <a:spcBef>
                <a:spcPts val="800"/>
              </a:spcBef>
              <a:spcAft>
                <a:spcPts val="0"/>
              </a:spcAft>
              <a:buClr>
                <a:schemeClr val="dk1"/>
              </a:buClr>
              <a:buSzPts val="1100"/>
              <a:buFont typeface="Arial"/>
              <a:buNone/>
            </a:pPr>
            <a:r>
              <a:rPr lang="en" sz="1800" b="1" dirty="0"/>
              <a:t>Familiarity with Technology: </a:t>
            </a:r>
            <a:r>
              <a:rPr lang="en" sz="1800" dirty="0"/>
              <a:t>Medium Risk.</a:t>
            </a:r>
            <a:endParaRPr sz="1800" dirty="0"/>
          </a:p>
          <a:p>
            <a:pPr marL="0" lvl="0" indent="0" rtl="0">
              <a:lnSpc>
                <a:spcPct val="115000"/>
              </a:lnSpc>
              <a:spcBef>
                <a:spcPts val="800"/>
              </a:spcBef>
              <a:spcAft>
                <a:spcPts val="0"/>
              </a:spcAft>
              <a:buClr>
                <a:schemeClr val="dk1"/>
              </a:buClr>
              <a:buSzPts val="1100"/>
              <a:buFont typeface="Arial"/>
              <a:buNone/>
            </a:pPr>
            <a:r>
              <a:rPr lang="en" sz="1800" b="1" dirty="0"/>
              <a:t>Project size: </a:t>
            </a:r>
            <a:r>
              <a:rPr lang="en-US" sz="1800" dirty="0"/>
              <a:t>Small</a:t>
            </a:r>
            <a:endParaRPr sz="1800" dirty="0"/>
          </a:p>
          <a:p>
            <a:pPr marL="0" lvl="0" indent="0" rtl="0">
              <a:lnSpc>
                <a:spcPct val="115000"/>
              </a:lnSpc>
              <a:spcBef>
                <a:spcPts val="800"/>
              </a:spcBef>
              <a:spcAft>
                <a:spcPts val="0"/>
              </a:spcAft>
              <a:buNone/>
            </a:pPr>
            <a:r>
              <a:rPr lang="en" sz="1800" b="1" dirty="0"/>
              <a:t>Compatibility: </a:t>
            </a:r>
            <a:r>
              <a:rPr lang="en" sz="1800" dirty="0"/>
              <a:t>If cloud based, very.</a:t>
            </a:r>
            <a:endParaRPr sz="1800" dirty="0"/>
          </a:p>
          <a:p>
            <a:pPr marL="0" lvl="0" indent="0" rtl="0">
              <a:lnSpc>
                <a:spcPct val="115000"/>
              </a:lnSpc>
              <a:spcBef>
                <a:spcPts val="800"/>
              </a:spcBef>
              <a:spcAft>
                <a:spcPts val="0"/>
              </a:spcAft>
              <a:buClr>
                <a:schemeClr val="dk1"/>
              </a:buClr>
              <a:buSzPts val="1100"/>
              <a:buFont typeface="Arial"/>
              <a:buNone/>
            </a:pPr>
            <a:endParaRPr dirty="0"/>
          </a:p>
          <a:p>
            <a:pPr marL="0" lvl="0" indent="0">
              <a:lnSpc>
                <a:spcPct val="115000"/>
              </a:lnSpc>
              <a:spcBef>
                <a:spcPts val="800"/>
              </a:spcBef>
              <a:spcAft>
                <a:spcPts val="0"/>
              </a:spcAft>
              <a:buNone/>
            </a:pPr>
            <a:endParaRPr sz="1600" dirty="0"/>
          </a:p>
        </p:txBody>
      </p:sp>
      <p:sp>
        <p:nvSpPr>
          <p:cNvPr id="225" name="Google Shape;225;p32"/>
          <p:cNvSpPr/>
          <p:nvPr/>
        </p:nvSpPr>
        <p:spPr>
          <a:xfrm>
            <a:off x="7493000" y="4568725"/>
            <a:ext cx="968400" cy="574800"/>
          </a:xfrm>
          <a:prstGeom prst="rect">
            <a:avLst/>
          </a:prstGeom>
          <a:solidFill>
            <a:srgbClr val="98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Custom 134">
      <a:dk1>
        <a:srgbClr val="000000"/>
      </a:dk1>
      <a:lt1>
        <a:srgbClr val="FFFFFF"/>
      </a:lt1>
      <a:dk2>
        <a:srgbClr val="000000"/>
      </a:dk2>
      <a:lt2>
        <a:srgbClr val="FFFFFF"/>
      </a:lt2>
      <a:accent1>
        <a:srgbClr val="5CB8B3"/>
      </a:accent1>
      <a:accent2>
        <a:srgbClr val="F5D66E"/>
      </a:accent2>
      <a:accent3>
        <a:srgbClr val="D78189"/>
      </a:accent3>
      <a:accent4>
        <a:srgbClr val="7030A0"/>
      </a:accent4>
      <a:accent5>
        <a:srgbClr val="0070C0"/>
      </a:accent5>
      <a:accent6>
        <a:srgbClr val="C4D36D"/>
      </a:accent6>
      <a:hlink>
        <a:srgbClr val="54C3BD"/>
      </a:hlink>
      <a:folHlink>
        <a:srgbClr val="54C3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1437</Words>
  <Application>Microsoft Office PowerPoint</Application>
  <PresentationFormat>On-screen Show (16:9)</PresentationFormat>
  <Paragraphs>203</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Josefin Slab</vt:lpstr>
      <vt:lpstr>Arial</vt:lpstr>
      <vt:lpstr>Roboto Slab</vt:lpstr>
      <vt:lpstr>Corbel</vt:lpstr>
      <vt:lpstr>Times New Roman</vt:lpstr>
      <vt:lpstr>Office Theme</vt:lpstr>
      <vt:lpstr>Scarlet Birds  Consulting</vt:lpstr>
      <vt:lpstr>Synopsis</vt:lpstr>
      <vt:lpstr>Identified Problems</vt:lpstr>
      <vt:lpstr>Customer Database</vt:lpstr>
      <vt:lpstr>Customer Database – Feasibility Analysis</vt:lpstr>
      <vt:lpstr>Customer Database – Feasibility Analysis</vt:lpstr>
      <vt:lpstr>Customer Database – Feasibility Analysis</vt:lpstr>
      <vt:lpstr>Online Order Form</vt:lpstr>
      <vt:lpstr>Online Order Form – Feasibility Analysis</vt:lpstr>
      <vt:lpstr>Online Order Form – Feasibility Analysis</vt:lpstr>
      <vt:lpstr>Online Order Form – Feasibility Analysis</vt:lpstr>
      <vt:lpstr>Scheduling</vt:lpstr>
      <vt:lpstr>Scheduling – Feasibility Analysis</vt:lpstr>
      <vt:lpstr>Scheduling – Feasibility Analysis</vt:lpstr>
      <vt:lpstr>Scheduling – Feasibility Analysis</vt:lpstr>
      <vt:lpstr>Accounting System</vt:lpstr>
      <vt:lpstr>Accounting System – Feasibility Analysis</vt:lpstr>
      <vt:lpstr>Accounting System – Feasibility Analysis</vt:lpstr>
      <vt:lpstr>Accounting System – Feasibility Analysis</vt:lpstr>
      <vt:lpstr>Inventory System</vt:lpstr>
      <vt:lpstr>Inventory Management – Feasibility Analysis</vt:lpstr>
      <vt:lpstr>Inventory Management – Feasibility Analysis </vt:lpstr>
      <vt:lpstr>Inventory Management – Feasibility Analysis </vt:lpstr>
      <vt:lpstr> </vt:lpstr>
      <vt:lpstr>PowerPoint Presentation</vt:lpstr>
      <vt:lpstr>Ending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Scarlet Bird  Consulting</dc:title>
  <cp:lastModifiedBy>Jayna Winchester</cp:lastModifiedBy>
  <cp:revision>8</cp:revision>
  <dcterms:modified xsi:type="dcterms:W3CDTF">2018-09-10T03:50:45Z</dcterms:modified>
</cp:coreProperties>
</file>