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4"/>
  </p:notesMasterIdLst>
  <p:sldIdLst>
    <p:sldId id="256" r:id="rId2"/>
    <p:sldId id="275" r:id="rId3"/>
    <p:sldId id="285" r:id="rId4"/>
    <p:sldId id="286" r:id="rId5"/>
    <p:sldId id="287" r:id="rId6"/>
    <p:sldId id="268" r:id="rId7"/>
    <p:sldId id="269" r:id="rId8"/>
    <p:sldId id="282" r:id="rId9"/>
    <p:sldId id="270" r:id="rId10"/>
    <p:sldId id="288" r:id="rId11"/>
    <p:sldId id="267" r:id="rId12"/>
    <p:sldId id="283" r:id="rId13"/>
  </p:sldIdLst>
  <p:sldSz cx="12192000" cy="6858000"/>
  <p:notesSz cx="6858000" cy="9144000"/>
  <p:embeddedFontLst>
    <p:embeddedFont>
      <p:font typeface="Cabin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Gentium Basic" panose="020B0604020202020204" charset="0"/>
      <p:regular r:id="rId23"/>
      <p:bold r:id="rId24"/>
      <p:italic r:id="rId25"/>
      <p:boldItalic r:id="rId26"/>
    </p:embeddedFont>
    <p:embeddedFont>
      <p:font typeface="Josefin Slab" panose="020B060402020202020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7619142-B678-4733-B848-51E34305D942}">
  <a:tblStyle styleId="{47619142-B678-4733-B848-51E34305D942}" styleName="Table_0">
    <a:wholeTbl>
      <a:tcTxStyle b="off" i="off">
        <a:font>
          <a:latin typeface="Gill Sans MT"/>
          <a:ea typeface="Gill Sans MT"/>
          <a:cs typeface="Gill Sans MT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/>
      <a:tcStyle>
        <a:tcBdr/>
        <a:fill>
          <a:solidFill>
            <a:srgbClr val="CACAC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CAC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B13F2E0-FC92-4176-91FA-0D7CA6420D4A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6" autoAdjust="0"/>
    <p:restoredTop sz="94660"/>
  </p:normalViewPr>
  <p:slideViewPr>
    <p:cSldViewPr snapToGrid="0">
      <p:cViewPr varScale="1">
        <p:scale>
          <a:sx n="94" d="100"/>
          <a:sy n="94" d="100"/>
        </p:scale>
        <p:origin x="1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14796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9168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300" tIns="182875" rIns="274300" bIns="182875" anchor="ctr" anchorCtr="1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Cabin"/>
              <a:buNone/>
              <a:defRPr sz="3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F3F3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1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Font typeface="Cabin"/>
              <a:buNone/>
              <a:defRPr sz="22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6095999" y="0"/>
            <a:ext cx="6102097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7F7F7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1115568" y="3549918"/>
            <a:ext cx="3794760" cy="219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/>
          <a:lstStyle>
            <a:lvl1pPr marL="457200" marR="0" lvl="0" indent="-2286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804672" y="6236208"/>
            <a:ext cx="5124797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300" tIns="182875" rIns="274300" bIns="182875" anchor="ctr" anchorCtr="1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Cabin"/>
              <a:buNone/>
              <a:defRPr sz="3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/>
          <a:lstStyle>
            <a:lvl1pPr marL="4572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1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Font typeface="Cabin"/>
              <a:buNone/>
              <a:defRPr sz="22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6736080" y="804672"/>
            <a:ext cx="4815840" cy="5248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92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body" idx="2"/>
          </p:nvPr>
        </p:nvSpPr>
        <p:spPr>
          <a:xfrm>
            <a:off x="1115568" y="3549918"/>
            <a:ext cx="3794760" cy="2194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/>
          <a:lstStyle>
            <a:lvl1pPr marL="457200" marR="0" lvl="0" indent="-2286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ftr" idx="11"/>
          </p:nvPr>
        </p:nvSpPr>
        <p:spPr>
          <a:xfrm>
            <a:off x="804672" y="6236208"/>
            <a:ext cx="5124797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1"/>
          </p:nvPr>
        </p:nvSpPr>
        <p:spPr>
          <a:xfrm rot="5400000">
            <a:off x="4545009" y="324171"/>
            <a:ext cx="3101983" cy="772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 rot="5400000">
            <a:off x="6810676" y="2779696"/>
            <a:ext cx="4983480" cy="1298608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 rot="5400000">
            <a:off x="2838640" y="329755"/>
            <a:ext cx="4983480" cy="619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4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300" tIns="182875" rIns="274300" bIns="182875" anchor="ctr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Josefin Slab"/>
              <a:buNone/>
            </a:pPr>
            <a:r>
              <a:rPr lang="en-US" sz="4000" b="0" i="0" u="none" strike="noStrike" cap="none" dirty="0">
                <a:solidFill>
                  <a:srgbClr val="262626"/>
                </a:solidFill>
                <a:latin typeface="Josefin Slab"/>
                <a:ea typeface="Josefin Slab"/>
                <a:cs typeface="Josefin Slab"/>
                <a:sym typeface="Josefin Slab"/>
              </a:rPr>
              <a:t>SCARLET BIRDS </a:t>
            </a:r>
            <a:br>
              <a:rPr lang="en-US" sz="4000" b="0" i="0" u="none" strike="noStrike" cap="none" dirty="0">
                <a:solidFill>
                  <a:srgbClr val="262626"/>
                </a:solidFill>
                <a:latin typeface="Josefin Slab"/>
                <a:ea typeface="Josefin Slab"/>
                <a:cs typeface="Josefin Slab"/>
                <a:sym typeface="Josefin Slab"/>
              </a:rPr>
            </a:br>
            <a:r>
              <a:rPr lang="en-US" sz="4000" b="0" i="0" u="none" strike="noStrike" cap="none" dirty="0">
                <a:solidFill>
                  <a:srgbClr val="262626"/>
                </a:solidFill>
                <a:latin typeface="Josefin Slab"/>
                <a:ea typeface="Josefin Slab"/>
                <a:cs typeface="Josefin Slab"/>
                <a:sym typeface="Josefin Slab"/>
              </a:rPr>
              <a:t>CONSULTING</a:t>
            </a:r>
            <a:endParaRPr sz="4000" b="0" i="0" u="none" strike="noStrike" cap="none" dirty="0">
              <a:solidFill>
                <a:srgbClr val="262626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86" name="Google Shape;86;p13"/>
          <p:cNvSpPr txBox="1">
            <a:spLocks noGrp="1"/>
          </p:cNvSpPr>
          <p:nvPr>
            <p:ph type="subTitle" idx="1"/>
          </p:nvPr>
        </p:nvSpPr>
        <p:spPr>
          <a:xfrm>
            <a:off x="1644253" y="4352544"/>
            <a:ext cx="8903494" cy="2076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rial"/>
              <a:buNone/>
            </a:pPr>
            <a:r>
              <a:rPr lang="en-US" sz="3200" b="0" i="0" u="none" strike="noStrike" cap="none" dirty="0">
                <a:solidFill>
                  <a:srgbClr val="3F3F3F"/>
                </a:solidFill>
                <a:latin typeface="Gentium Basic"/>
                <a:ea typeface="Gentium Basic"/>
                <a:cs typeface="Gentium Basic"/>
                <a:sym typeface="Gentium Basic"/>
              </a:rPr>
              <a:t>SWEET KAROLINE’S CAKES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3F3F3F"/>
              </a:solidFill>
              <a:latin typeface="Cabin"/>
              <a:ea typeface="Cabin"/>
              <a:cs typeface="Cabin"/>
              <a:sym typeface="Cabi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3F3F3F"/>
                </a:solidFill>
                <a:latin typeface="Josefin Slab"/>
                <a:ea typeface="Josefin Slab"/>
                <a:cs typeface="Josefin Slab"/>
                <a:sym typeface="Josefin Slab"/>
              </a:rPr>
              <a:t>Andrew Froehlich     Kevin Jones     Cameron Little     Jayna Winchester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3F3F3F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87" name="Google Shape;8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2081043" y="2820729"/>
            <a:ext cx="1228301" cy="77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82655" y="2820729"/>
            <a:ext cx="1228301" cy="77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8"/>
          <p:cNvSpPr txBox="1">
            <a:spLocks noGrp="1"/>
          </p:cNvSpPr>
          <p:nvPr>
            <p:ph type="title"/>
          </p:nvPr>
        </p:nvSpPr>
        <p:spPr>
          <a:xfrm>
            <a:off x="771871" y="746236"/>
            <a:ext cx="3832213" cy="778383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</a:pPr>
            <a:r>
              <a:rPr lang="en-US"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PROTOTYPES </a:t>
            </a:r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5974C6-F022-44E4-847C-8E42BC89FBAE}"/>
              </a:ext>
            </a:extLst>
          </p:cNvPr>
          <p:cNvSpPr/>
          <p:nvPr/>
        </p:nvSpPr>
        <p:spPr>
          <a:xfrm>
            <a:off x="559184" y="1907408"/>
            <a:ext cx="4257586" cy="3788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This is what the list of orders due might look like. The user (Owner/Employee) can click on an order to show more information on the order. This same module can be used to update an order.</a:t>
            </a:r>
          </a:p>
          <a:p>
            <a:pPr algn="ctr">
              <a:lnSpc>
                <a:spcPct val="150000"/>
              </a:lnSpc>
            </a:pPr>
            <a:endParaRPr lang="en-US" sz="1800" dirty="0">
              <a:latin typeface="Cabin"/>
            </a:endParaRPr>
          </a:p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Next is what you would see if you click on an order in the list. From here you can edit what is needed to update the order.</a:t>
            </a:r>
          </a:p>
        </p:txBody>
      </p:sp>
      <p:pic>
        <p:nvPicPr>
          <p:cNvPr id="5" name="Picture 4" descr="https://i.imgur.com/sWQZqr2.png">
            <a:extLst>
              <a:ext uri="{FF2B5EF4-FFF2-40B4-BE49-F238E27FC236}">
                <a16:creationId xmlns:a16="http://schemas.microsoft.com/office/drawing/2014/main" id="{1BBB7DFC-1DE5-40BE-8AC0-730A62979DE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2" y="293370"/>
            <a:ext cx="3609975" cy="374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https://i.imgur.com/FM0I1Vk.png">
            <a:extLst>
              <a:ext uri="{FF2B5EF4-FFF2-40B4-BE49-F238E27FC236}">
                <a16:creationId xmlns:a16="http://schemas.microsoft.com/office/drawing/2014/main" id="{0339FA25-2211-4D6C-9B0E-A3E874ECC143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586" y="4221153"/>
            <a:ext cx="3695700" cy="24803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1809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36332" y="1114098"/>
            <a:ext cx="11519336" cy="5641614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4"/>
          <p:cNvSpPr txBox="1">
            <a:spLocks noGrp="1"/>
          </p:cNvSpPr>
          <p:nvPr>
            <p:ph type="title"/>
          </p:nvPr>
        </p:nvSpPr>
        <p:spPr>
          <a:xfrm>
            <a:off x="336332" y="356076"/>
            <a:ext cx="3239694" cy="56335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Font typeface="Cabin"/>
              <a:buNone/>
            </a:pPr>
            <a:r>
              <a:rPr lang="en-US" sz="22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GANTT CHART</a:t>
            </a:r>
            <a:endParaRPr sz="2200" b="0" i="0" u="none" strike="noStrike" cap="none">
              <a:solidFill>
                <a:srgbClr val="262626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79" name="Google Shape;179;p24"/>
          <p:cNvSpPr txBox="1">
            <a:spLocks noGrp="1"/>
          </p:cNvSpPr>
          <p:nvPr>
            <p:ph type="body" idx="1"/>
          </p:nvPr>
        </p:nvSpPr>
        <p:spPr>
          <a:xfrm>
            <a:off x="3738051" y="161408"/>
            <a:ext cx="8117617" cy="952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rial"/>
              <a:buNone/>
            </a:pPr>
            <a:r>
              <a:rPr lang="en-US" dirty="0"/>
              <a:t>List the tasks within the project, who they are assigned to, when they are planned to be completed and percentage of completion. This is used to display work-breakdown and the project scope.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565E2-8A23-41AC-A8F8-E3E447A62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CE2947-9E64-455B-8B2E-204C135AAD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>
                <a:latin typeface="Josefin Slab" panose="020B0604020202020204" charset="0"/>
                <a:ea typeface="Josefin Slab" panose="020B0604020202020204" charset="0"/>
              </a:rPr>
              <a:t>Scarlet Birds Consulting</a:t>
            </a:r>
          </a:p>
        </p:txBody>
      </p:sp>
      <p:pic>
        <p:nvPicPr>
          <p:cNvPr id="4" name="Google Shape;87;p13">
            <a:extLst>
              <a:ext uri="{FF2B5EF4-FFF2-40B4-BE49-F238E27FC236}">
                <a16:creationId xmlns:a16="http://schemas.microsoft.com/office/drawing/2014/main" id="{EBEBC912-C386-4658-8F2A-179A7532614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2081043" y="2820729"/>
            <a:ext cx="1228301" cy="77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88;p13">
            <a:extLst>
              <a:ext uri="{FF2B5EF4-FFF2-40B4-BE49-F238E27FC236}">
                <a16:creationId xmlns:a16="http://schemas.microsoft.com/office/drawing/2014/main" id="{63E89EFF-8F9A-44B1-A4BF-6CF95DF53C3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882655" y="2820729"/>
            <a:ext cx="1228301" cy="77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121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B802-9F68-4C78-A413-48DBFCCBE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234" y="416479"/>
            <a:ext cx="3496490" cy="561891"/>
          </a:xfrm>
        </p:spPr>
        <p:txBody>
          <a:bodyPr/>
          <a:lstStyle/>
          <a:p>
            <a:r>
              <a:rPr lang="en-US" dirty="0"/>
              <a:t>CLASS DIAGRAM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69ADAA-FE42-42B4-B132-5EBDCE812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234" y="1036047"/>
            <a:ext cx="3514716" cy="1624857"/>
          </a:xfrm>
        </p:spPr>
        <p:txBody>
          <a:bodyPr/>
          <a:lstStyle/>
          <a:p>
            <a:pPr marL="114300" indent="0">
              <a:buNone/>
            </a:pPr>
            <a:r>
              <a:rPr lang="en-US" dirty="0"/>
              <a:t>This diagram is used to show the attributes of each part of the system. These were gathered through verb-noun analysis of the use cases. </a:t>
            </a:r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BC65F8DA-1B27-4706-A812-AB0BBFB51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1343" y="93764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917791B-2039-4AB4-AD3A-FB49B4E20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1343" y="139484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CC990FA1-977F-486D-8CF9-4619C0B3EA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712" y="128930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id="{1C8D46E8-1F8D-4D55-BEB1-6DAFDB676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712" y="174650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5">
            <a:extLst>
              <a:ext uri="{FF2B5EF4-FFF2-40B4-BE49-F238E27FC236}">
                <a16:creationId xmlns:a16="http://schemas.microsoft.com/office/drawing/2014/main" id="{11296C40-6C32-4277-A146-2D4988BAB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285C67C7-2E0A-4749-B191-0DF89AB94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17">
            <a:extLst>
              <a:ext uri="{FF2B5EF4-FFF2-40B4-BE49-F238E27FC236}">
                <a16:creationId xmlns:a16="http://schemas.microsoft.com/office/drawing/2014/main" id="{A0BD4AD0-CC55-4DDE-87F9-4419AB279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86150" algn="l"/>
              </a:tabLst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86150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BF238D8-337A-416F-85BC-E0E83FFA14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6" t="2187" r="1327" b="2128"/>
          <a:stretch/>
        </p:blipFill>
        <p:spPr>
          <a:xfrm>
            <a:off x="4478418" y="53227"/>
            <a:ext cx="7713582" cy="566724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B693292-7689-4D58-B9EB-9CD20729D7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8" t="3104" r="4456" b="6267"/>
          <a:stretch/>
        </p:blipFill>
        <p:spPr>
          <a:xfrm>
            <a:off x="136438" y="2786487"/>
            <a:ext cx="4468453" cy="373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388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B802-9F68-4C78-A413-48DBFCCBE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234" y="416479"/>
            <a:ext cx="3496490" cy="561891"/>
          </a:xfrm>
        </p:spPr>
        <p:txBody>
          <a:bodyPr/>
          <a:lstStyle/>
          <a:p>
            <a:r>
              <a:rPr lang="en-US" dirty="0"/>
              <a:t>ERD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69ADAA-FE42-42B4-B132-5EBDCE812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0372" y="417803"/>
            <a:ext cx="7687393" cy="953797"/>
          </a:xfrm>
        </p:spPr>
        <p:txBody>
          <a:bodyPr/>
          <a:lstStyle/>
          <a:p>
            <a:pPr marL="114300" indent="0">
              <a:buNone/>
            </a:pPr>
            <a:r>
              <a:rPr lang="en-US" dirty="0"/>
              <a:t>This diagram is used to show the attributes of each part of the system.</a:t>
            </a:r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917791B-2039-4AB4-AD3A-FB49B4E20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1343" y="139484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CC990FA1-977F-486D-8CF9-4619C0B3EA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712" y="128930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id="{1C8D46E8-1F8D-4D55-BEB1-6DAFDB676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712" y="174650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5">
            <a:extLst>
              <a:ext uri="{FF2B5EF4-FFF2-40B4-BE49-F238E27FC236}">
                <a16:creationId xmlns:a16="http://schemas.microsoft.com/office/drawing/2014/main" id="{11296C40-6C32-4277-A146-2D4988BAB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285C67C7-2E0A-4749-B191-0DF89AB94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17">
            <a:extLst>
              <a:ext uri="{FF2B5EF4-FFF2-40B4-BE49-F238E27FC236}">
                <a16:creationId xmlns:a16="http://schemas.microsoft.com/office/drawing/2014/main" id="{A0BD4AD0-CC55-4DDE-87F9-4419AB279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861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86150" algn="l"/>
              </a:tabLst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86150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75A84B-3557-4479-9689-48484388BA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3" t="1689" r="829" b="2015"/>
          <a:stretch/>
        </p:blipFill>
        <p:spPr>
          <a:xfrm>
            <a:off x="291548" y="1120784"/>
            <a:ext cx="11608904" cy="562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01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20FD7-30BC-4ACE-9CAB-03C546051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5834" y="544565"/>
            <a:ext cx="7729728" cy="856157"/>
          </a:xfrm>
        </p:spPr>
        <p:txBody>
          <a:bodyPr/>
          <a:lstStyle/>
          <a:p>
            <a:r>
              <a:rPr lang="en-US" dirty="0"/>
              <a:t>Order: Data Definition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55B642-DA27-4721-B782-84FAC4BCB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25834" y="1566407"/>
            <a:ext cx="7729728" cy="555743"/>
          </a:xfrm>
        </p:spPr>
        <p:txBody>
          <a:bodyPr/>
          <a:lstStyle/>
          <a:p>
            <a:pPr marL="114300" indent="0" algn="ctr">
              <a:buNone/>
            </a:pPr>
            <a:r>
              <a:rPr lang="en-US" dirty="0"/>
              <a:t>The data definition describe the limits of the attribute of the table.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7B9A13-9CC8-4903-B860-16473E353F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76936"/>
              </p:ext>
            </p:extLst>
          </p:nvPr>
        </p:nvGraphicFramePr>
        <p:xfrm>
          <a:off x="1184910" y="2287835"/>
          <a:ext cx="9822180" cy="4073682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2095500">
                  <a:extLst>
                    <a:ext uri="{9D8B030D-6E8A-4147-A177-3AD203B41FA5}">
                      <a16:colId xmlns:a16="http://schemas.microsoft.com/office/drawing/2014/main" val="3991083447"/>
                    </a:ext>
                  </a:extLst>
                </a:gridCol>
                <a:gridCol w="1201310">
                  <a:extLst>
                    <a:ext uri="{9D8B030D-6E8A-4147-A177-3AD203B41FA5}">
                      <a16:colId xmlns:a16="http://schemas.microsoft.com/office/drawing/2014/main" val="1025978358"/>
                    </a:ext>
                  </a:extLst>
                </a:gridCol>
                <a:gridCol w="987795">
                  <a:extLst>
                    <a:ext uri="{9D8B030D-6E8A-4147-A177-3AD203B41FA5}">
                      <a16:colId xmlns:a16="http://schemas.microsoft.com/office/drawing/2014/main" val="3356777390"/>
                    </a:ext>
                  </a:extLst>
                </a:gridCol>
                <a:gridCol w="1168001">
                  <a:extLst>
                    <a:ext uri="{9D8B030D-6E8A-4147-A177-3AD203B41FA5}">
                      <a16:colId xmlns:a16="http://schemas.microsoft.com/office/drawing/2014/main" val="2223394461"/>
                    </a:ext>
                  </a:extLst>
                </a:gridCol>
                <a:gridCol w="4369574">
                  <a:extLst>
                    <a:ext uri="{9D8B030D-6E8A-4147-A177-3AD203B41FA5}">
                      <a16:colId xmlns:a16="http://schemas.microsoft.com/office/drawing/2014/main" val="1014672157"/>
                    </a:ext>
                  </a:extLst>
                </a:gridCol>
              </a:tblGrid>
              <a:tr h="37487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Field Name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>
                    <a:solidFill>
                      <a:srgbClr val="B501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Data Type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>
                    <a:solidFill>
                      <a:srgbClr val="B501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Field Size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>
                    <a:solidFill>
                      <a:srgbClr val="B501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Key Type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>
                    <a:solidFill>
                      <a:srgbClr val="B501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Description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>
                    <a:solidFill>
                      <a:srgbClr val="B501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73474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Email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String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600" u="none" strike="noStrike" dirty="0">
                          <a:effectLst/>
                        </a:rPr>
                        <a:t>  PK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email address of the customer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2493363237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Date/Time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600" u="none" strike="noStrike" dirty="0">
                          <a:effectLst/>
                        </a:rPr>
                        <a:t>  PK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Date for pickup or delivery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4166191160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NumOfTiers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Int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Number of tiers for the cake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1366875635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CakeSize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String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size of the cake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3602997230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CakeFlavor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String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flavor of the cake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219738798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IcingColor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String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icing color on the cake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1842267522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Description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String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255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description of the desired cake from the customer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1792457843"/>
                  </a:ext>
                </a:extLst>
              </a:tr>
              <a:tr h="33983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ReferencePicture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LONGBLOB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255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reference image of the desired cake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1047188941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CupcakeFlavor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String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flavor of the cupcake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854107496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IcingFlavor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String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desired icing flavor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2058488179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NumOfCupcakes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Int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number of cupcakes requested by the customer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1793706298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Delivery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Boolean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yes or no delivery option selected by customer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2646866349"/>
                  </a:ext>
                </a:extLst>
              </a:tr>
              <a:tr h="260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PaymentType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String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how the customer wants to pay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bin"/>
                      </a:endParaRPr>
                    </a:p>
                  </a:txBody>
                  <a:tcPr marL="6002" marR="6002" marT="6002" marB="0" anchor="b"/>
                </a:tc>
                <a:extLst>
                  <a:ext uri="{0D108BD9-81ED-4DB2-BD59-A6C34878D82A}">
                    <a16:rowId xmlns:a16="http://schemas.microsoft.com/office/drawing/2014/main" val="332010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2382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B802-9F68-4C78-A413-48DBFCCBE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234" y="416479"/>
            <a:ext cx="4951578" cy="619568"/>
          </a:xfrm>
        </p:spPr>
        <p:txBody>
          <a:bodyPr/>
          <a:lstStyle/>
          <a:p>
            <a:r>
              <a:rPr lang="en-US" dirty="0"/>
              <a:t>Window Navigation Diagram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69ADAA-FE42-42B4-B132-5EBDCE812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63353" y="263286"/>
            <a:ext cx="6089891" cy="1127989"/>
          </a:xfrm>
        </p:spPr>
        <p:txBody>
          <a:bodyPr anchor="t"/>
          <a:lstStyle/>
          <a:p>
            <a:pPr marL="114300" indent="0">
              <a:buNone/>
            </a:pPr>
            <a:r>
              <a:rPr lang="en-US" dirty="0"/>
              <a:t>The window navigation diagram shows the flow of user interaction on the site. It depicts how a user moves from one page to another on the website.</a:t>
            </a:r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CC990FA1-977F-486D-8CF9-4619C0B3EA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712" y="128930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id="{1C8D46E8-1F8D-4D55-BEB1-6DAFDB676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712" y="174650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5">
            <a:extLst>
              <a:ext uri="{FF2B5EF4-FFF2-40B4-BE49-F238E27FC236}">
                <a16:creationId xmlns:a16="http://schemas.microsoft.com/office/drawing/2014/main" id="{11296C40-6C32-4277-A146-2D4988BAB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285C67C7-2E0A-4749-B191-0DF89AB94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14" descr="https://i.imgur.com/90BrdGr.png">
            <a:extLst>
              <a:ext uri="{FF2B5EF4-FFF2-40B4-BE49-F238E27FC236}">
                <a16:creationId xmlns:a16="http://schemas.microsoft.com/office/drawing/2014/main" id="{6A239FA7-0700-45B9-A853-AD5CF589098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24" y="1493247"/>
            <a:ext cx="10340353" cy="51874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1305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8EDF3E7-ADDC-4426-9326-C403C8884FF4}"/>
              </a:ext>
            </a:extLst>
          </p:cNvPr>
          <p:cNvSpPr/>
          <p:nvPr/>
        </p:nvSpPr>
        <p:spPr>
          <a:xfrm>
            <a:off x="8369022" y="0"/>
            <a:ext cx="26347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Google Shape;184;p25"/>
          <p:cNvSpPr txBox="1">
            <a:spLocks noGrp="1"/>
          </p:cNvSpPr>
          <p:nvPr>
            <p:ph type="title"/>
          </p:nvPr>
        </p:nvSpPr>
        <p:spPr>
          <a:xfrm>
            <a:off x="4366495" y="348033"/>
            <a:ext cx="3459009" cy="778383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</a:pPr>
            <a:r>
              <a:rPr lang="en-US"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PROTOTYPES 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2B1203-D58A-42FF-9835-D1C83B9F4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42" y="0"/>
            <a:ext cx="3099156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427CF7-C179-4A96-AECB-41B6A1EE43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498" y="0"/>
            <a:ext cx="2929156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2C533A-51B2-4D1C-A1B6-8D1D5700E4B2}"/>
              </a:ext>
            </a:extLst>
          </p:cNvPr>
          <p:cNvSpPr txBox="1"/>
          <p:nvPr/>
        </p:nvSpPr>
        <p:spPr>
          <a:xfrm>
            <a:off x="4187694" y="1433593"/>
            <a:ext cx="381661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This prototype shows what the ordering module might look like on the website.</a:t>
            </a:r>
          </a:p>
          <a:p>
            <a:pPr algn="ctr"/>
            <a:endParaRPr lang="en-US" sz="1800" dirty="0">
              <a:latin typeface="Cabin"/>
            </a:endParaRPr>
          </a:p>
          <a:p>
            <a:pPr algn="ctr"/>
            <a:endParaRPr lang="en-US" sz="1800" dirty="0">
              <a:latin typeface="Cabin"/>
            </a:endParaRPr>
          </a:p>
          <a:p>
            <a:pPr algn="ctr"/>
            <a:endParaRPr lang="en-US" sz="1800" dirty="0">
              <a:latin typeface="Cabin"/>
            </a:endParaRPr>
          </a:p>
          <a:p>
            <a:pPr algn="ctr"/>
            <a:r>
              <a:rPr lang="en-US" sz="1800" dirty="0">
                <a:latin typeface="Cabin"/>
              </a:rPr>
              <a:t>Basic Flow</a:t>
            </a:r>
          </a:p>
          <a:p>
            <a:pPr algn="ctr"/>
            <a:endParaRPr lang="en-US" sz="1800" dirty="0">
              <a:latin typeface="Cabin"/>
            </a:endParaRPr>
          </a:p>
          <a:p>
            <a:pPr algn="ctr"/>
            <a:endParaRPr lang="en-US" sz="1800" dirty="0">
              <a:latin typeface="Cabin"/>
            </a:endParaRPr>
          </a:p>
          <a:p>
            <a:pPr algn="ctr"/>
            <a:endParaRPr lang="en-US" sz="1800" dirty="0">
              <a:latin typeface="Cabin"/>
            </a:endParaRPr>
          </a:p>
          <a:p>
            <a:pPr algn="ctr"/>
            <a:endParaRPr lang="en-US" sz="1800" dirty="0">
              <a:latin typeface="Cabin"/>
            </a:endParaRPr>
          </a:p>
          <a:p>
            <a:pPr algn="ctr"/>
            <a:r>
              <a:rPr lang="en-US" sz="1800" dirty="0">
                <a:latin typeface="Cabin"/>
              </a:rPr>
              <a:t>Alternate Flow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5D8E2A2-C95F-4A42-A234-B66E82DFED80}"/>
              </a:ext>
            </a:extLst>
          </p:cNvPr>
          <p:cNvCxnSpPr>
            <a:cxnSpLocks/>
          </p:cNvCxnSpPr>
          <p:nvPr/>
        </p:nvCxnSpPr>
        <p:spPr>
          <a:xfrm flipH="1">
            <a:off x="4809930" y="3669642"/>
            <a:ext cx="53752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B1AF31-1AF2-4639-A744-B45D10A8D72C}"/>
              </a:ext>
            </a:extLst>
          </p:cNvPr>
          <p:cNvCxnSpPr>
            <a:cxnSpLocks/>
          </p:cNvCxnSpPr>
          <p:nvPr/>
        </p:nvCxnSpPr>
        <p:spPr>
          <a:xfrm>
            <a:off x="7142561" y="5061906"/>
            <a:ext cx="53752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6"/>
          <p:cNvSpPr txBox="1">
            <a:spLocks noGrp="1"/>
          </p:cNvSpPr>
          <p:nvPr>
            <p:ph type="title"/>
          </p:nvPr>
        </p:nvSpPr>
        <p:spPr>
          <a:xfrm>
            <a:off x="483477" y="442867"/>
            <a:ext cx="3724314" cy="778383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</a:pPr>
            <a:r>
              <a:rPr lang="en-US"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PROTOTYPES 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5C3FDA-8D48-4835-B809-959E6B54D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3512" y="1685441"/>
            <a:ext cx="7249322" cy="45320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D97D57-4C90-425E-A12F-B6A5B26C6D80}"/>
              </a:ext>
            </a:extLst>
          </p:cNvPr>
          <p:cNvSpPr txBox="1"/>
          <p:nvPr/>
        </p:nvSpPr>
        <p:spPr>
          <a:xfrm>
            <a:off x="728420" y="1991532"/>
            <a:ext cx="3053166" cy="254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This prototype shows what the scheduling module could look like on the website. Displays booked times and available times, allows you to select an available time.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8"/>
          <p:cNvSpPr txBox="1">
            <a:spLocks noGrp="1"/>
          </p:cNvSpPr>
          <p:nvPr>
            <p:ph type="title"/>
          </p:nvPr>
        </p:nvSpPr>
        <p:spPr>
          <a:xfrm>
            <a:off x="771871" y="746236"/>
            <a:ext cx="3832213" cy="778383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</a:pPr>
            <a:r>
              <a:rPr lang="en-US"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PROTOTYPES </a:t>
            </a:r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5974C6-F022-44E4-847C-8E42BC89FBAE}"/>
              </a:ext>
            </a:extLst>
          </p:cNvPr>
          <p:cNvSpPr/>
          <p:nvPr/>
        </p:nvSpPr>
        <p:spPr>
          <a:xfrm>
            <a:off x="682714" y="2326724"/>
            <a:ext cx="4010526" cy="129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Prototype of what the payment page on PayPal could look like. This is not on your website, but on PayPal’s website.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6A9476-806A-4AF8-906B-52D602292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406" y="1281112"/>
            <a:ext cx="71056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92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7"/>
          <p:cNvSpPr txBox="1">
            <a:spLocks noGrp="1"/>
          </p:cNvSpPr>
          <p:nvPr>
            <p:ph type="title"/>
          </p:nvPr>
        </p:nvSpPr>
        <p:spPr>
          <a:xfrm>
            <a:off x="7266922" y="729746"/>
            <a:ext cx="3433314" cy="778383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</a:pPr>
            <a:r>
              <a:rPr lang="en-US" sz="2800" b="0" i="0" u="none" strike="noStrike" cap="none" dirty="0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PROTOTYPES 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D4B35B-E9D8-4EF2-A50F-01FC617C4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936" y="1579270"/>
            <a:ext cx="4854773" cy="36994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EE2522-43BD-4950-B1BC-A8127D9E0E8B}"/>
              </a:ext>
            </a:extLst>
          </p:cNvPr>
          <p:cNvSpPr txBox="1"/>
          <p:nvPr/>
        </p:nvSpPr>
        <p:spPr>
          <a:xfrm>
            <a:off x="7266922" y="2374232"/>
            <a:ext cx="3433314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This prototype shows what the login site could look like on the website.</a:t>
            </a:r>
          </a:p>
          <a:p>
            <a:pPr algn="ctr">
              <a:lnSpc>
                <a:spcPct val="150000"/>
              </a:lnSpc>
            </a:pPr>
            <a:endParaRPr lang="en-US" sz="1800" dirty="0">
              <a:latin typeface="Cabi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436</Words>
  <Application>Microsoft Office PowerPoint</Application>
  <PresentationFormat>Widescreen</PresentationFormat>
  <Paragraphs>98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Calibri</vt:lpstr>
      <vt:lpstr>Gentium Basic</vt:lpstr>
      <vt:lpstr>Arial</vt:lpstr>
      <vt:lpstr>Times New Roman</vt:lpstr>
      <vt:lpstr>Josefin Slab</vt:lpstr>
      <vt:lpstr>Cabin</vt:lpstr>
      <vt:lpstr>Parcel</vt:lpstr>
      <vt:lpstr>SCARLET BIRDS  CONSULTING</vt:lpstr>
      <vt:lpstr>CLASS DIAGRAM</vt:lpstr>
      <vt:lpstr>ERD</vt:lpstr>
      <vt:lpstr>Order: Data Definition</vt:lpstr>
      <vt:lpstr>Window Navigation Diagram </vt:lpstr>
      <vt:lpstr>PROTOTYPES </vt:lpstr>
      <vt:lpstr>PROTOTYPES </vt:lpstr>
      <vt:lpstr>PROTOTYPES </vt:lpstr>
      <vt:lpstr>PROTOTYPES </vt:lpstr>
      <vt:lpstr>PROTOTYPES </vt:lpstr>
      <vt:lpstr>GANTT CHART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SCARLET BIRDS  CONSULTING</dc:title>
  <cp:lastModifiedBy>Winchester,Jayna E</cp:lastModifiedBy>
  <cp:revision>45</cp:revision>
  <dcterms:modified xsi:type="dcterms:W3CDTF">2018-11-26T04:11:23Z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